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1389" r:id="rId2"/>
    <p:sldId id="1390" r:id="rId3"/>
    <p:sldId id="1391" r:id="rId4"/>
    <p:sldId id="1392" r:id="rId5"/>
    <p:sldId id="1393" r:id="rId6"/>
    <p:sldId id="1394" r:id="rId7"/>
    <p:sldId id="1395" r:id="rId8"/>
    <p:sldId id="1396" r:id="rId9"/>
    <p:sldId id="1397" r:id="rId10"/>
    <p:sldId id="1398" r:id="rId11"/>
    <p:sldId id="1399" r:id="rId12"/>
    <p:sldId id="1400" r:id="rId13"/>
    <p:sldId id="1401" r:id="rId14"/>
    <p:sldId id="1402" r:id="rId15"/>
    <p:sldId id="1403" r:id="rId16"/>
    <p:sldId id="1404" r:id="rId17"/>
    <p:sldId id="1405" r:id="rId18"/>
    <p:sldId id="1406" r:id="rId19"/>
    <p:sldId id="1407" r:id="rId20"/>
    <p:sldId id="1408" r:id="rId21"/>
    <p:sldId id="1409" r:id="rId22"/>
    <p:sldId id="1410" r:id="rId23"/>
    <p:sldId id="1411" r:id="rId24"/>
    <p:sldId id="1412" r:id="rId25"/>
    <p:sldId id="1422" r:id="rId26"/>
    <p:sldId id="1423" r:id="rId27"/>
    <p:sldId id="1424" r:id="rId28"/>
    <p:sldId id="1425" r:id="rId29"/>
    <p:sldId id="1426" r:id="rId30"/>
    <p:sldId id="1427" r:id="rId31"/>
    <p:sldId id="1428" r:id="rId32"/>
    <p:sldId id="1429" r:id="rId33"/>
    <p:sldId id="1430" r:id="rId34"/>
    <p:sldId id="1431" r:id="rId35"/>
    <p:sldId id="1432" r:id="rId36"/>
    <p:sldId id="1433" r:id="rId37"/>
    <p:sldId id="1434" r:id="rId38"/>
    <p:sldId id="1435" r:id="rId39"/>
    <p:sldId id="1436" r:id="rId40"/>
    <p:sldId id="1437" r:id="rId41"/>
    <p:sldId id="1419" r:id="rId42"/>
    <p:sldId id="1421" r:id="rId43"/>
    <p:sldId id="1418" r:id="rId44"/>
    <p:sldId id="1417" r:id="rId45"/>
    <p:sldId id="1416" r:id="rId46"/>
    <p:sldId id="1415" r:id="rId47"/>
    <p:sldId id="1414" r:id="rId48"/>
    <p:sldId id="1413" r:id="rId49"/>
    <p:sldId id="1420"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75" autoAdjust="0"/>
    <p:restoredTop sz="94694" autoAdjust="0"/>
  </p:normalViewPr>
  <p:slideViewPr>
    <p:cSldViewPr>
      <p:cViewPr varScale="1">
        <p:scale>
          <a:sx n="121" d="100"/>
          <a:sy n="121" d="100"/>
        </p:scale>
        <p:origin x="1360" y="176"/>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a:t>コミュニケーション機能を用いたコースの割合</a:t>
            </a:r>
          </a:p>
        </c:rich>
      </c:tx>
      <c:layout>
        <c:manualLayout>
          <c:xMode val="edge"/>
          <c:yMode val="edge"/>
          <c:x val="0.1909469181036004"/>
          <c:y val="6.2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2021年度</c:v>
                </c:pt>
              </c:strCache>
            </c:strRef>
          </c:tx>
          <c:spPr>
            <a:solidFill>
              <a:schemeClr val="accent6">
                <a:lumMod val="60000"/>
                <a:lumOff val="40000"/>
              </a:schemeClr>
            </a:solidFill>
            <a:ln>
              <a:noFill/>
            </a:ln>
            <a:effectLst/>
          </c:spPr>
          <c:invertIfNegative val="0"/>
          <c:cat>
            <c:strRef>
              <c:f>Sheet1!$A$2:$A$4</c:f>
              <c:strCache>
                <c:ptCount val="3"/>
                <c:pt idx="0">
                  <c:v>メッセージ</c:v>
                </c:pt>
                <c:pt idx="1">
                  <c:v>掲示板</c:v>
                </c:pt>
                <c:pt idx="2">
                  <c:v>お知らせ</c:v>
                </c:pt>
              </c:strCache>
            </c:strRef>
          </c:cat>
          <c:val>
            <c:numRef>
              <c:f>Sheet1!$B$2:$B$4</c:f>
              <c:numCache>
                <c:formatCode>0.00%</c:formatCode>
                <c:ptCount val="3"/>
                <c:pt idx="0">
                  <c:v>0.14879999999999999</c:v>
                </c:pt>
                <c:pt idx="1">
                  <c:v>0.1404</c:v>
                </c:pt>
                <c:pt idx="2">
                  <c:v>0.76739999999999997</c:v>
                </c:pt>
              </c:numCache>
            </c:numRef>
          </c:val>
          <c:extLst>
            <c:ext xmlns:c16="http://schemas.microsoft.com/office/drawing/2014/chart" uri="{C3380CC4-5D6E-409C-BE32-E72D297353CC}">
              <c16:uniqueId val="{00000000-CFAA-D248-A179-83F8BF7E98F5}"/>
            </c:ext>
          </c:extLst>
        </c:ser>
        <c:ser>
          <c:idx val="1"/>
          <c:order val="1"/>
          <c:tx>
            <c:strRef>
              <c:f>Sheet1!$C$1</c:f>
              <c:strCache>
                <c:ptCount val="1"/>
                <c:pt idx="0">
                  <c:v>2022年度(1月まで)</c:v>
                </c:pt>
              </c:strCache>
            </c:strRef>
          </c:tx>
          <c:spPr>
            <a:solidFill>
              <a:schemeClr val="accent5">
                <a:tint val="100000"/>
              </a:schemeClr>
            </a:solidFill>
            <a:ln>
              <a:noFill/>
            </a:ln>
            <a:effectLst/>
          </c:spPr>
          <c:invertIfNegative val="0"/>
          <c:cat>
            <c:strRef>
              <c:f>Sheet1!$A$2:$A$4</c:f>
              <c:strCache>
                <c:ptCount val="3"/>
                <c:pt idx="0">
                  <c:v>メッセージ</c:v>
                </c:pt>
                <c:pt idx="1">
                  <c:v>掲示板</c:v>
                </c:pt>
                <c:pt idx="2">
                  <c:v>お知らせ</c:v>
                </c:pt>
              </c:strCache>
            </c:strRef>
          </c:cat>
          <c:val>
            <c:numRef>
              <c:f>Sheet1!$C$2:$C$4</c:f>
              <c:numCache>
                <c:formatCode>0.00%</c:formatCode>
                <c:ptCount val="3"/>
                <c:pt idx="0">
                  <c:v>0.46400000000000002</c:v>
                </c:pt>
                <c:pt idx="1">
                  <c:v>0.1177</c:v>
                </c:pt>
                <c:pt idx="2">
                  <c:v>0.78110000000000002</c:v>
                </c:pt>
              </c:numCache>
            </c:numRef>
          </c:val>
          <c:extLst>
            <c:ext xmlns:c16="http://schemas.microsoft.com/office/drawing/2014/chart" uri="{C3380CC4-5D6E-409C-BE32-E72D297353CC}">
              <c16:uniqueId val="{00000001-CFAA-D248-A179-83F8BF7E98F5}"/>
            </c:ext>
          </c:extLst>
        </c:ser>
        <c:dLbls>
          <c:showLegendKey val="0"/>
          <c:showVal val="0"/>
          <c:showCatName val="0"/>
          <c:showSerName val="0"/>
          <c:showPercent val="0"/>
          <c:showBubbleSize val="0"/>
        </c:dLbls>
        <c:gapWidth val="182"/>
        <c:axId val="1601668608"/>
        <c:axId val="1221139183"/>
      </c:barChart>
      <c:catAx>
        <c:axId val="1601668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221139183"/>
        <c:crosses val="autoZero"/>
        <c:auto val="1"/>
        <c:lblAlgn val="ctr"/>
        <c:lblOffset val="100"/>
        <c:noMultiLvlLbl val="0"/>
      </c:catAx>
      <c:valAx>
        <c:axId val="122113918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601668608"/>
        <c:crosses val="autoZero"/>
        <c:crossBetween val="between"/>
      </c:valAx>
      <c:spPr>
        <a:noFill/>
        <a:ln>
          <a:noFill/>
        </a:ln>
        <a:effectLst/>
      </c:spPr>
    </c:plotArea>
    <c:legend>
      <c:legendPos val="b"/>
      <c:layout>
        <c:manualLayout>
          <c:xMode val="edge"/>
          <c:yMode val="edge"/>
          <c:x val="0.69887566176059945"/>
          <c:y val="0.63157923228346458"/>
          <c:w val="0.28067912293369895"/>
          <c:h val="0.1799136318897638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2023/3/15</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27</a:t>
            </a:fld>
            <a:endParaRPr kumimoji="1" lang="ja-JP" altLang="en-US"/>
          </a:p>
        </p:txBody>
      </p:sp>
    </p:spTree>
    <p:extLst>
      <p:ext uri="{BB962C8B-B14F-4D97-AF65-F5344CB8AC3E}">
        <p14:creationId xmlns:p14="http://schemas.microsoft.com/office/powerpoint/2010/main" val="1848728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2023/3/15</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2023</a:t>
            </a:r>
            <a:r>
              <a:rPr kumimoji="1" lang="ja-JP" altLang="en-US"/>
              <a:t>年</a:t>
            </a:r>
            <a:r>
              <a:rPr kumimoji="1" lang="en-US" altLang="ja-JP" dirty="0"/>
              <a:t>S</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2023/3/15</a:t>
            </a:r>
          </a:p>
        </p:txBody>
      </p:sp>
      <p:sp>
        <p:nvSpPr>
          <p:cNvPr id="5" name="フッター プレースホルダ 4"/>
          <p:cNvSpPr>
            <a:spLocks noGrp="1"/>
          </p:cNvSpPr>
          <p:nvPr>
            <p:ph type="ftr" sz="quarter" idx="11"/>
          </p:nvPr>
        </p:nvSpPr>
        <p:spPr/>
        <p:txBody>
          <a:bodyPr/>
          <a:lstStyle/>
          <a:p>
            <a:r>
              <a:rPr kumimoji="1" lang="en-US" altLang="ja-JP" dirty="0"/>
              <a:t>2023</a:t>
            </a:r>
            <a:r>
              <a:rPr kumimoji="1" lang="ja-JP" altLang="en-US"/>
              <a:t>年</a:t>
            </a:r>
            <a:r>
              <a:rPr kumimoji="1" lang="en-US" altLang="ja-JP" dirty="0"/>
              <a:t>S</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2022/9/14</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hyperlink" Target="https://utas.adm.u-tokyo.ac.jp/"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hyperlink" Target="https://u-tokyo-ac-jp.zoom.us/profile" TargetMode="Externa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22.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7" Type="http://schemas.openxmlformats.org/officeDocument/2006/relationships/image" Target="../media/image9.png"/><Relationship Id="rId2" Type="http://schemas.openxmlformats.org/officeDocument/2006/relationships/hyperlink" Target="https://zoom.u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9.png"/><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elecon.adm.u-tokyo.ac.jp/oc/#googl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hyperlink" Target="https://itc-lms.ecc.u-tokyo.ac.jp/login" TargetMode="External"/><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7.png"/><Relationship Id="rId5" Type="http://schemas.openxmlformats.org/officeDocument/2006/relationships/hyperlink" Target="https://utacm.adm.u-tokyo.ac.jp/webmtn/LoginServlet" TargetMode="External"/><Relationship Id="rId4" Type="http://schemas.openxmlformats.org/officeDocument/2006/relationships/notesSlide" Target="../notesSlides/notesSlide1.xml"/><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0.mov"/><Relationship Id="rId1" Type="http://schemas.microsoft.com/office/2007/relationships/media" Target="../media/media10.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utacm.adm.u-tokyo.ac.jp/webmtn/LoginServle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9.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43B218-30E9-9871-C190-C0E20B4EAFB0}"/>
              </a:ext>
            </a:extLst>
          </p:cNvPr>
          <p:cNvSpPr>
            <a:spLocks noGrp="1"/>
          </p:cNvSpPr>
          <p:nvPr>
            <p:ph type="ctrTitle"/>
          </p:nvPr>
        </p:nvSpPr>
        <p:spPr>
          <a:xfrm>
            <a:off x="285720" y="2500306"/>
            <a:ext cx="6950576"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D558F9EA-736F-0C15-3F86-3A45B19F30EF}"/>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7EF94141-1650-D1B5-8C8F-B5698BFB8099}"/>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228DCA3-62D0-E173-D62F-BC28B5B272F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AB01C52C-E4E4-595F-4012-9AD82A95614C}"/>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78668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B9598AA-F5CB-7837-AF9B-BC0BE72CC2C1}"/>
              </a:ext>
            </a:extLst>
          </p:cNvPr>
          <p:cNvSpPr>
            <a:spLocks noGrp="1"/>
          </p:cNvSpPr>
          <p:nvPr>
            <p:ph idx="1"/>
          </p:nvPr>
        </p:nvSpPr>
        <p:spPr/>
        <p:txBody>
          <a:bodyPr/>
          <a:lstStyle/>
          <a:p>
            <a:r>
              <a:rPr lang="ja-JP" altLang="en-US"/>
              <a:t>正式には</a:t>
            </a:r>
            <a:r>
              <a:rPr lang="en-US" altLang="ja-JP" dirty="0"/>
              <a:t> </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en-US" altLang="ja-JP" u="sng" dirty="0">
                <a:solidFill>
                  <a:srgbClr val="00B050"/>
                </a:solidFill>
              </a:rPr>
              <a:t>@</a:t>
            </a:r>
            <a:r>
              <a:rPr lang="en-US" altLang="ja-JP" u="sng" dirty="0" err="1">
                <a:solidFill>
                  <a:srgbClr val="00B050"/>
                </a:solidFill>
              </a:rPr>
              <a:t>utac.u-tokyo.ac.jp</a:t>
            </a:r>
            <a:endParaRPr lang="en-US" altLang="ja-JP" u="sng" dirty="0">
              <a:solidFill>
                <a:srgbClr val="00B050"/>
              </a:solidFill>
            </a:endParaRPr>
          </a:p>
          <a:p>
            <a:pPr lvl="1"/>
            <a:r>
              <a:rPr lang="ja-JP" altLang="en-US"/>
              <a:t>学内では数字</a:t>
            </a:r>
            <a:r>
              <a:rPr lang="en-US" altLang="ja-JP" dirty="0"/>
              <a:t>10</a:t>
            </a:r>
            <a:r>
              <a:rPr lang="ja-JP" altLang="en-US"/>
              <a:t>桁でユーザを一意に識別できます</a:t>
            </a:r>
            <a:endParaRPr lang="en-US" altLang="ja-JP" dirty="0"/>
          </a:p>
          <a:p>
            <a:pPr lvl="1"/>
            <a:r>
              <a:rPr lang="ja-JP" altLang="en-US"/>
              <a:t>しかし，全世界を対象とした</a:t>
            </a:r>
            <a:r>
              <a:rPr lang="en-US" altLang="ja-JP" dirty="0"/>
              <a:t> Microsoft </a:t>
            </a:r>
            <a:r>
              <a:rPr lang="ja-JP" altLang="en-US"/>
              <a:t>や</a:t>
            </a:r>
            <a:r>
              <a:rPr lang="en-US" altLang="ja-JP" dirty="0"/>
              <a:t> Zoom </a:t>
            </a:r>
            <a:r>
              <a:rPr lang="ja-JP" altLang="en-US"/>
              <a:t>のサービスを使うときには，数字</a:t>
            </a:r>
            <a:r>
              <a:rPr lang="en-US" altLang="ja-JP" dirty="0"/>
              <a:t>10</a:t>
            </a:r>
            <a:r>
              <a:rPr lang="ja-JP" altLang="en-US"/>
              <a:t>桁だけでは不十分です</a:t>
            </a:r>
            <a:r>
              <a:rPr lang="en-US" altLang="ja-JP" dirty="0"/>
              <a:t> </a:t>
            </a:r>
            <a:endParaRPr lang="ja-JP" altLang="en-US"/>
          </a:p>
          <a:p>
            <a:endParaRPr kumimoji="1" lang="ja-JP" altLang="en-US"/>
          </a:p>
        </p:txBody>
      </p:sp>
      <p:sp>
        <p:nvSpPr>
          <p:cNvPr id="4" name="日付プレースホルダー 3">
            <a:extLst>
              <a:ext uri="{FF2B5EF4-FFF2-40B4-BE49-F238E27FC236}">
                <a16:creationId xmlns:a16="http://schemas.microsoft.com/office/drawing/2014/main" id="{7CF7A4EF-3C4B-A00D-12A1-F163547CAA71}"/>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CF7F28B0-488B-D252-91E5-C62B3D2C21B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2B14584-DF81-7EF8-0828-0EF99BBF4C91}"/>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grpSp>
        <p:nvGrpSpPr>
          <p:cNvPr id="7" name="グループ化 6">
            <a:extLst>
              <a:ext uri="{FF2B5EF4-FFF2-40B4-BE49-F238E27FC236}">
                <a16:creationId xmlns:a16="http://schemas.microsoft.com/office/drawing/2014/main" id="{9349DD9E-81F7-BE12-554F-4CAD4059064B}"/>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6D297DEA-50D9-4F52-D5C4-BAA0A227DA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F52A889-D824-5F49-D122-B8947D4ABAB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554BAF2A-C611-402A-245B-D9E3CC01154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BE82AFB-5EC0-6C4A-8447-ED84CC7F5DC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C2C9067-F5C0-097F-920E-5A1B2EF60F5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5358C78D-29F2-535A-E401-5FC6E791409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7C9EA1E-3FDF-38CD-3A88-F14CD8F47A45}"/>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E304B33C-E4E9-06D2-0BBA-1DF67EFB9AB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E8D47EA8-3FFE-B147-2B6D-E93975FE024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36126FDD-55E7-918D-F084-6601AB279923}"/>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08B26C3D-2DCC-1E7A-5D24-4C8EA34473F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418C4FAF-6D02-8D83-CFE4-3CBB4519C9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63F9762-687E-99DD-A18C-58666A6BFBF4}"/>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46AE143-7361-87A6-2327-2578132D5B6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B5A1219-23D3-17D0-5EFE-CC67A78C9D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8FCC46A1-B604-E84F-5F11-3F2ABE89B88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91E5A812-D1A3-7B2A-469E-2DF455C6873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065DEC87-590B-2CA0-953A-61263DFF576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9C88A5E3-2CC9-4708-EA04-7405D0B5E10D}"/>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42F7BC1-1A0A-EBE3-5C81-827299E51ACD}"/>
              </a:ext>
            </a:extLst>
          </p:cNvPr>
          <p:cNvSpPr>
            <a:spLocks noGrp="1"/>
          </p:cNvSpPr>
          <p:nvPr>
            <p:ph type="title"/>
          </p:nvPr>
        </p:nvSpPr>
        <p:spPr/>
        <p:txBody>
          <a:bodyPr/>
          <a:lstStyle/>
          <a:p>
            <a:r>
              <a:rPr lang="ja-JP" altLang="en-US"/>
              <a:t>ユーザ名について</a:t>
            </a:r>
            <a:endParaRPr kumimoji="1" lang="ja-JP" altLang="en-US"/>
          </a:p>
        </p:txBody>
      </p:sp>
    </p:spTree>
    <p:extLst>
      <p:ext uri="{BB962C8B-B14F-4D97-AF65-F5344CB8AC3E}">
        <p14:creationId xmlns:p14="http://schemas.microsoft.com/office/powerpoint/2010/main" val="3699547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1C2AFA-7C06-37B2-2E7B-47DFF7EE3763}"/>
              </a:ext>
            </a:extLst>
          </p:cNvPr>
          <p:cNvSpPr>
            <a:spLocks noGrp="1"/>
          </p:cNvSpPr>
          <p:nvPr>
            <p:ph type="title"/>
          </p:nvPr>
        </p:nvSpPr>
        <p:spPr/>
        <p:txBody>
          <a:bodyPr/>
          <a:lstStyle/>
          <a:p>
            <a:r>
              <a:rPr lang="ja-JP" altLang="en-US"/>
              <a:t>ユーザ名の罠</a:t>
            </a:r>
            <a:endParaRPr kumimoji="1" lang="ja-JP" altLang="en-US"/>
          </a:p>
        </p:txBody>
      </p:sp>
      <p:sp>
        <p:nvSpPr>
          <p:cNvPr id="3" name="コンテンツ プレースホルダー 2">
            <a:extLst>
              <a:ext uri="{FF2B5EF4-FFF2-40B4-BE49-F238E27FC236}">
                <a16:creationId xmlns:a16="http://schemas.microsoft.com/office/drawing/2014/main" id="{A6CB2F39-82C1-56ED-9779-E0F5A116D9F9}"/>
              </a:ext>
            </a:extLst>
          </p:cNvPr>
          <p:cNvSpPr>
            <a:spLocks noGrp="1"/>
          </p:cNvSpPr>
          <p:nvPr>
            <p:ph idx="1"/>
          </p:nvPr>
        </p:nvSpPr>
        <p:spPr/>
        <p:txBody>
          <a:bodyPr/>
          <a:lstStyle/>
          <a:p>
            <a:r>
              <a:rPr lang="ja-JP" altLang="en-US"/>
              <a:t>場所によって，指定すべきユーザ名が違います</a:t>
            </a:r>
          </a:p>
        </p:txBody>
      </p:sp>
      <p:sp>
        <p:nvSpPr>
          <p:cNvPr id="4" name="日付プレースホルダー 3">
            <a:extLst>
              <a:ext uri="{FF2B5EF4-FFF2-40B4-BE49-F238E27FC236}">
                <a16:creationId xmlns:a16="http://schemas.microsoft.com/office/drawing/2014/main" id="{1C711F66-69DE-A188-39ED-95091016E795}"/>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D10436BE-9981-D69B-258E-274FCB729E91}"/>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61CD34D-3FD7-DEDE-3C47-C1FF2E21BD98}"/>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7" name="グループ化 6">
            <a:extLst>
              <a:ext uri="{FF2B5EF4-FFF2-40B4-BE49-F238E27FC236}">
                <a16:creationId xmlns:a16="http://schemas.microsoft.com/office/drawing/2014/main" id="{E959700E-03B6-ABFD-162B-31A9C71C4CBB}"/>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AEE67D7F-0295-C488-BC84-9179F7FD48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7B6F1D74-66E7-B132-2F6D-08232144539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A6E9C566-1349-3527-30B3-CEB7887A5F7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04341109-A655-BC77-E197-5B88CE8AEB6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675A6BA2-E673-83FF-8D8C-79EFB415FA4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2C604009-D01D-A6F2-7473-5F9BCA39D79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F1CF3552-F2B0-7921-563E-51E01EA80D0A}"/>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1B4C0898-380D-4F1C-AC20-6D4CCA304CD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4004961D-44E8-AA8E-94D8-0620B02F2CB5}"/>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E65F52EC-E0F8-24A4-F4B2-BE282716DC3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43954BA4-2ADD-A8D2-ECCA-7E65789F47A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150AA24A-0C8E-1B59-9D1A-B7E564A09D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FDC8E2B2-AA44-A67C-1FD4-1C09B23D436A}"/>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A7D1DD64-D5FC-537B-29F7-03374BC1283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CBA0EE7D-235B-2BCB-FA4B-1DC18DD2B3D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B7D2613-B24E-C1CB-B505-802E755492D3}"/>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35678F82-ECEE-B9F7-7BB0-DEF2C7F3ED4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C379238B-D749-38CE-9C1B-0040D2013EA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2FA19756-EFC5-F1D4-5F8A-BA607C40B579}"/>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図 26">
            <a:extLst>
              <a:ext uri="{FF2B5EF4-FFF2-40B4-BE49-F238E27FC236}">
                <a16:creationId xmlns:a16="http://schemas.microsoft.com/office/drawing/2014/main" id="{BDEB4484-1C2C-BCC3-67FA-C5CA5BE07E5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16016" y="3635261"/>
            <a:ext cx="4282803" cy="2602051"/>
          </a:xfrm>
          <a:prstGeom prst="rect">
            <a:avLst/>
          </a:prstGeom>
          <a:ln>
            <a:solidFill>
              <a:srgbClr val="7030A0"/>
            </a:solidFill>
          </a:ln>
        </p:spPr>
      </p:pic>
      <p:sp>
        <p:nvSpPr>
          <p:cNvPr id="28" name="正方形/長方形 27">
            <a:extLst>
              <a:ext uri="{FF2B5EF4-FFF2-40B4-BE49-F238E27FC236}">
                <a16:creationId xmlns:a16="http://schemas.microsoft.com/office/drawing/2014/main" id="{1EA7B83D-FA68-2206-7A2C-02BDB4E9E317}"/>
              </a:ext>
            </a:extLst>
          </p:cNvPr>
          <p:cNvSpPr/>
          <p:nvPr/>
        </p:nvSpPr>
        <p:spPr>
          <a:xfrm>
            <a:off x="7596335" y="4547579"/>
            <a:ext cx="1077343"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吹き出し 28">
            <a:extLst>
              <a:ext uri="{FF2B5EF4-FFF2-40B4-BE49-F238E27FC236}">
                <a16:creationId xmlns:a16="http://schemas.microsoft.com/office/drawing/2014/main" id="{017D3F7F-FAC4-C7E7-E217-00B747642340}"/>
              </a:ext>
            </a:extLst>
          </p:cNvPr>
          <p:cNvSpPr/>
          <p:nvPr/>
        </p:nvSpPr>
        <p:spPr>
          <a:xfrm>
            <a:off x="6635887" y="2132856"/>
            <a:ext cx="1824545" cy="504056"/>
          </a:xfrm>
          <a:prstGeom prst="wedgeRoundRectCallout">
            <a:avLst>
              <a:gd name="adj1" fmla="val 44487"/>
              <a:gd name="adj2" fmla="val 4233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30" name="図 29">
            <a:extLst>
              <a:ext uri="{FF2B5EF4-FFF2-40B4-BE49-F238E27FC236}">
                <a16:creationId xmlns:a16="http://schemas.microsoft.com/office/drawing/2014/main" id="{0D67105E-3BEE-C72C-5497-D2332BEAF4C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2622" y="2906113"/>
            <a:ext cx="3472036" cy="3462228"/>
          </a:xfrm>
          <a:prstGeom prst="rect">
            <a:avLst/>
          </a:prstGeom>
          <a:ln>
            <a:solidFill>
              <a:srgbClr val="7030A0"/>
            </a:solidFill>
          </a:ln>
        </p:spPr>
      </p:pic>
      <p:sp>
        <p:nvSpPr>
          <p:cNvPr id="31" name="角丸四角形吹き出し 30">
            <a:extLst>
              <a:ext uri="{FF2B5EF4-FFF2-40B4-BE49-F238E27FC236}">
                <a16:creationId xmlns:a16="http://schemas.microsoft.com/office/drawing/2014/main" id="{F551FA2A-B50C-1A45-3BB3-157638270009}"/>
              </a:ext>
            </a:extLst>
          </p:cNvPr>
          <p:cNvSpPr/>
          <p:nvPr/>
        </p:nvSpPr>
        <p:spPr>
          <a:xfrm>
            <a:off x="997408" y="2036209"/>
            <a:ext cx="2038164" cy="697349"/>
          </a:xfrm>
          <a:prstGeom prst="wedgeRoundRectCallout">
            <a:avLst>
              <a:gd name="adj1" fmla="val 44022"/>
              <a:gd name="adj2" fmla="val 263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32" name="正方形/長方形 31">
            <a:extLst>
              <a:ext uri="{FF2B5EF4-FFF2-40B4-BE49-F238E27FC236}">
                <a16:creationId xmlns:a16="http://schemas.microsoft.com/office/drawing/2014/main" id="{29E17411-D866-1AB1-F2E3-E25889B6EA77}"/>
              </a:ext>
            </a:extLst>
          </p:cNvPr>
          <p:cNvSpPr/>
          <p:nvPr/>
        </p:nvSpPr>
        <p:spPr>
          <a:xfrm>
            <a:off x="1034631" y="4232554"/>
            <a:ext cx="2133599" cy="204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C567DE96-EB73-4B81-272A-EA1CD342C2AA}"/>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3405758" y="1928104"/>
            <a:ext cx="2977432" cy="2268000"/>
          </a:xfrm>
          <a:prstGeom prst="rect">
            <a:avLst/>
          </a:prstGeom>
          <a:ln>
            <a:solidFill>
              <a:srgbClr val="7030A0"/>
            </a:solidFill>
          </a:ln>
        </p:spPr>
      </p:pic>
      <p:sp>
        <p:nvSpPr>
          <p:cNvPr id="34" name="正方形/長方形 33">
            <a:extLst>
              <a:ext uri="{FF2B5EF4-FFF2-40B4-BE49-F238E27FC236}">
                <a16:creationId xmlns:a16="http://schemas.microsoft.com/office/drawing/2014/main" id="{771752DF-67B5-A980-4795-8A213F30CAB9}"/>
              </a:ext>
            </a:extLst>
          </p:cNvPr>
          <p:cNvSpPr/>
          <p:nvPr/>
        </p:nvSpPr>
        <p:spPr>
          <a:xfrm>
            <a:off x="3635896" y="2924944"/>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吹き出し 34">
            <a:extLst>
              <a:ext uri="{FF2B5EF4-FFF2-40B4-BE49-F238E27FC236}">
                <a16:creationId xmlns:a16="http://schemas.microsoft.com/office/drawing/2014/main" id="{2D11D258-0F69-28BA-BB50-D95D83D9B4F0}"/>
              </a:ext>
            </a:extLst>
          </p:cNvPr>
          <p:cNvSpPr/>
          <p:nvPr/>
        </p:nvSpPr>
        <p:spPr>
          <a:xfrm>
            <a:off x="3035572" y="5328461"/>
            <a:ext cx="3517628" cy="852974"/>
          </a:xfrm>
          <a:prstGeom prst="wedgeRoundRectCallout">
            <a:avLst>
              <a:gd name="adj1" fmla="val -21783"/>
              <a:gd name="adj2" fmla="val -3049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sp>
        <p:nvSpPr>
          <p:cNvPr id="36" name="正方形/長方形 35">
            <a:extLst>
              <a:ext uri="{FF2B5EF4-FFF2-40B4-BE49-F238E27FC236}">
                <a16:creationId xmlns:a16="http://schemas.microsoft.com/office/drawing/2014/main" id="{E6E28739-3747-7B71-5ED8-C06C5087392B}"/>
              </a:ext>
            </a:extLst>
          </p:cNvPr>
          <p:cNvSpPr/>
          <p:nvPr/>
        </p:nvSpPr>
        <p:spPr>
          <a:xfrm>
            <a:off x="323528" y="398299"/>
            <a:ext cx="928539" cy="1015598"/>
          </a:xfrm>
          <a:prstGeom prst="rect">
            <a:avLst/>
          </a:prstGeom>
        </p:spPr>
        <p:txBody>
          <a:bodyPr wrap="square">
            <a:spAutoFit/>
          </a:bodyPr>
          <a:lstStyle/>
          <a:p>
            <a:r>
              <a:rPr lang="ja-JP" altLang="en-US" sz="6000"/>
              <a:t>🙇‍♂️</a:t>
            </a:r>
          </a:p>
        </p:txBody>
      </p:sp>
    </p:spTree>
    <p:extLst>
      <p:ext uri="{BB962C8B-B14F-4D97-AF65-F5344CB8AC3E}">
        <p14:creationId xmlns:p14="http://schemas.microsoft.com/office/powerpoint/2010/main" val="337562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F0A11D7-B928-8B0A-EBAA-3AFB01561946}"/>
              </a:ext>
            </a:extLst>
          </p:cNvPr>
          <p:cNvSpPr>
            <a:spLocks noGrp="1"/>
          </p:cNvSpPr>
          <p:nvPr>
            <p:ph idx="1"/>
          </p:nvPr>
        </p:nvSpPr>
        <p:spPr/>
        <p:txBody>
          <a:bodyPr/>
          <a:lstStyle/>
          <a:p>
            <a:r>
              <a:rPr kumimoji="1" lang="ja-JP" altLang="en-US"/>
              <a:t>ユーザ名を受け付けない場所もあります</a:t>
            </a:r>
          </a:p>
        </p:txBody>
      </p:sp>
      <p:sp>
        <p:nvSpPr>
          <p:cNvPr id="4" name="日付プレースホルダー 3">
            <a:extLst>
              <a:ext uri="{FF2B5EF4-FFF2-40B4-BE49-F238E27FC236}">
                <a16:creationId xmlns:a16="http://schemas.microsoft.com/office/drawing/2014/main" id="{8E462062-E7C1-06EB-FDB7-BB5F6B2C0186}"/>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681AF69F-56DE-EB0F-D5D4-EA76B789745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F8304F6-0C60-3881-A46D-45EEE9CC63A5}"/>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コンテンツ プレースホルダー 13" descr="グラフィカル ユーザー インターフェイス, アプリケーション&#10;&#10;自動的に生成された説明">
            <a:extLst>
              <a:ext uri="{FF2B5EF4-FFF2-40B4-BE49-F238E27FC236}">
                <a16:creationId xmlns:a16="http://schemas.microsoft.com/office/drawing/2014/main" id="{B54ADE6D-BE7C-2690-17B4-C797254A789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0180" y="1921510"/>
            <a:ext cx="6012180" cy="4434840"/>
          </a:xfrm>
          <a:prstGeom prst="rect">
            <a:avLst/>
          </a:prstGeom>
          <a:ln>
            <a:solidFill>
              <a:srgbClr val="7030A0"/>
            </a:solidFill>
          </a:ln>
        </p:spPr>
      </p:pic>
      <p:sp>
        <p:nvSpPr>
          <p:cNvPr id="8" name="角丸四角形吹き出し 7">
            <a:extLst>
              <a:ext uri="{FF2B5EF4-FFF2-40B4-BE49-F238E27FC236}">
                <a16:creationId xmlns:a16="http://schemas.microsoft.com/office/drawing/2014/main" id="{88921D43-7F6A-D0DF-30C2-93BD5CB5EC40}"/>
              </a:ext>
            </a:extLst>
          </p:cNvPr>
          <p:cNvSpPr/>
          <p:nvPr/>
        </p:nvSpPr>
        <p:spPr>
          <a:xfrm>
            <a:off x="107504" y="2348880"/>
            <a:ext cx="3910851" cy="697349"/>
          </a:xfrm>
          <a:prstGeom prst="wedgeRoundRectCallout">
            <a:avLst>
              <a:gd name="adj1" fmla="val 75739"/>
              <a:gd name="adj2" fmla="val 754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t>
            </a:r>
            <a:r>
              <a:rPr lang="en-US" altLang="ja-JP" sz="2000"/>
              <a:t>ac.jp</a:t>
            </a:r>
            <a:r>
              <a:rPr lang="en-US" altLang="ja-JP" sz="2000" dirty="0"/>
              <a:t> </a:t>
            </a:r>
            <a:r>
              <a:rPr lang="ja-JP" altLang="en-US" sz="2000"/>
              <a:t>も数字</a:t>
            </a:r>
            <a:r>
              <a:rPr lang="en-US" altLang="ja-JP" sz="2000" dirty="0"/>
              <a:t>10</a:t>
            </a:r>
            <a:r>
              <a:rPr lang="ja-JP" altLang="en-US" sz="2000"/>
              <a:t>桁も受け付けない</a:t>
            </a:r>
            <a:endParaRPr lang="en-US" altLang="ja-JP" sz="2000" dirty="0"/>
          </a:p>
        </p:txBody>
      </p:sp>
      <p:sp>
        <p:nvSpPr>
          <p:cNvPr id="9" name="正方形/長方形 8">
            <a:extLst>
              <a:ext uri="{FF2B5EF4-FFF2-40B4-BE49-F238E27FC236}">
                <a16:creationId xmlns:a16="http://schemas.microsoft.com/office/drawing/2014/main" id="{6B09DE85-B892-79F8-A485-6503A09DCA0E}"/>
              </a:ext>
            </a:extLst>
          </p:cNvPr>
          <p:cNvSpPr/>
          <p:nvPr/>
        </p:nvSpPr>
        <p:spPr>
          <a:xfrm>
            <a:off x="5032538" y="3026184"/>
            <a:ext cx="1987733" cy="267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74B0C15-843F-B55B-3948-9403A034F102}"/>
              </a:ext>
            </a:extLst>
          </p:cNvPr>
          <p:cNvSpPr/>
          <p:nvPr/>
        </p:nvSpPr>
        <p:spPr>
          <a:xfrm>
            <a:off x="5148064" y="5321821"/>
            <a:ext cx="288032" cy="267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AD43C9DC-4B07-870B-CFD2-319D645CD2C0}"/>
              </a:ext>
            </a:extLst>
          </p:cNvPr>
          <p:cNvSpPr/>
          <p:nvPr/>
        </p:nvSpPr>
        <p:spPr>
          <a:xfrm>
            <a:off x="251520" y="4293096"/>
            <a:ext cx="3910851" cy="1028726"/>
          </a:xfrm>
          <a:prstGeom prst="wedgeRoundRectCallout">
            <a:avLst>
              <a:gd name="adj1" fmla="val 74395"/>
              <a:gd name="adj2" fmla="val 662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ここを押して，次のページで</a:t>
            </a:r>
            <a:endParaRPr lang="en-US" altLang="ja-JP" sz="2000" dirty="0"/>
          </a:p>
          <a:p>
            <a:pPr algn="ctr"/>
            <a:r>
              <a:rPr lang="en-US" altLang="ja-JP" sz="2000" dirty="0"/>
              <a:t>u-</a:t>
            </a:r>
            <a:r>
              <a:rPr lang="en-US" altLang="ja-JP" sz="2000" dirty="0" err="1"/>
              <a:t>tokyo</a:t>
            </a:r>
            <a:r>
              <a:rPr lang="en-US" altLang="ja-JP" sz="2000" dirty="0"/>
              <a:t>-ac-</a:t>
            </a:r>
            <a:r>
              <a:rPr lang="en-US" altLang="ja-JP" sz="2000" dirty="0" err="1"/>
              <a:t>jp</a:t>
            </a:r>
            <a:r>
              <a:rPr lang="en-US" altLang="ja-JP" sz="2000" dirty="0"/>
              <a:t> </a:t>
            </a:r>
            <a:r>
              <a:rPr lang="ja-JP" altLang="en-US" sz="2000"/>
              <a:t>と入力すると</a:t>
            </a:r>
            <a:endParaRPr lang="en-US" altLang="ja-JP" sz="2000" dirty="0"/>
          </a:p>
          <a:p>
            <a:pPr algn="ctr"/>
            <a:r>
              <a:rPr lang="ja-JP" altLang="en-US" sz="2000"/>
              <a:t>何とかなる</a:t>
            </a:r>
            <a:endParaRPr lang="en-US" altLang="ja-JP" sz="2000" dirty="0"/>
          </a:p>
        </p:txBody>
      </p:sp>
      <p:sp>
        <p:nvSpPr>
          <p:cNvPr id="12" name="正方形/長方形 11">
            <a:extLst>
              <a:ext uri="{FF2B5EF4-FFF2-40B4-BE49-F238E27FC236}">
                <a16:creationId xmlns:a16="http://schemas.microsoft.com/office/drawing/2014/main" id="{B403C8CE-E33B-77D2-7EB8-F1F8E5773840}"/>
              </a:ext>
            </a:extLst>
          </p:cNvPr>
          <p:cNvSpPr/>
          <p:nvPr/>
        </p:nvSpPr>
        <p:spPr>
          <a:xfrm>
            <a:off x="323528" y="398299"/>
            <a:ext cx="928539" cy="1015598"/>
          </a:xfrm>
          <a:prstGeom prst="rect">
            <a:avLst/>
          </a:prstGeom>
        </p:spPr>
        <p:txBody>
          <a:bodyPr wrap="square">
            <a:spAutoFit/>
          </a:bodyPr>
          <a:lstStyle/>
          <a:p>
            <a:r>
              <a:rPr lang="ja-JP" altLang="en-US" sz="6000"/>
              <a:t>🙇‍♂️</a:t>
            </a:r>
          </a:p>
        </p:txBody>
      </p:sp>
      <p:grpSp>
        <p:nvGrpSpPr>
          <p:cNvPr id="13" name="グループ化 12">
            <a:extLst>
              <a:ext uri="{FF2B5EF4-FFF2-40B4-BE49-F238E27FC236}">
                <a16:creationId xmlns:a16="http://schemas.microsoft.com/office/drawing/2014/main" id="{4B814C34-D748-3202-2216-5D40BEB69746}"/>
              </a:ext>
            </a:extLst>
          </p:cNvPr>
          <p:cNvGrpSpPr/>
          <p:nvPr/>
        </p:nvGrpSpPr>
        <p:grpSpPr>
          <a:xfrm>
            <a:off x="6588224" y="15542"/>
            <a:ext cx="2501280" cy="644461"/>
            <a:chOff x="5432073" y="2373993"/>
            <a:chExt cx="2501280" cy="644461"/>
          </a:xfrm>
        </p:grpSpPr>
        <p:sp>
          <p:nvSpPr>
            <p:cNvPr id="14" name="矢印: 上 11">
              <a:extLst>
                <a:ext uri="{FF2B5EF4-FFF2-40B4-BE49-F238E27FC236}">
                  <a16:creationId xmlns:a16="http://schemas.microsoft.com/office/drawing/2014/main" id="{1F4C0943-D749-2A26-50C5-00699BB47D1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2">
              <a:extLst>
                <a:ext uri="{FF2B5EF4-FFF2-40B4-BE49-F238E27FC236}">
                  <a16:creationId xmlns:a16="http://schemas.microsoft.com/office/drawing/2014/main" id="{44F8B154-4C54-0EF1-48CB-7AD0C691B63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13">
              <a:extLst>
                <a:ext uri="{FF2B5EF4-FFF2-40B4-BE49-F238E27FC236}">
                  <a16:creationId xmlns:a16="http://schemas.microsoft.com/office/drawing/2014/main" id="{48629900-2983-4329-518B-C8CA1EB1F26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矢印: 上 15">
              <a:extLst>
                <a:ext uri="{FF2B5EF4-FFF2-40B4-BE49-F238E27FC236}">
                  <a16:creationId xmlns:a16="http://schemas.microsoft.com/office/drawing/2014/main" id="{5A3CFF12-0D8A-61DC-A8A5-8964F78AEF5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 name="矢印: 上 34">
              <a:extLst>
                <a:ext uri="{FF2B5EF4-FFF2-40B4-BE49-F238E27FC236}">
                  <a16:creationId xmlns:a16="http://schemas.microsoft.com/office/drawing/2014/main" id="{EE2E3342-AA8D-1F4D-101A-A3AAB24CDDB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9" name="正方形/長方形 4">
              <a:extLst>
                <a:ext uri="{FF2B5EF4-FFF2-40B4-BE49-F238E27FC236}">
                  <a16:creationId xmlns:a16="http://schemas.microsoft.com/office/drawing/2014/main" id="{F360F5CE-43D3-61D9-6ABA-6B6132447EA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20" name="グループ化 19">
              <a:extLst>
                <a:ext uri="{FF2B5EF4-FFF2-40B4-BE49-F238E27FC236}">
                  <a16:creationId xmlns:a16="http://schemas.microsoft.com/office/drawing/2014/main" id="{937CFE4F-636B-51B6-6E3B-8EA44B54E560}"/>
                </a:ext>
              </a:extLst>
            </p:cNvPr>
            <p:cNvGrpSpPr/>
            <p:nvPr/>
          </p:nvGrpSpPr>
          <p:grpSpPr>
            <a:xfrm>
              <a:off x="5432073" y="2373993"/>
              <a:ext cx="2501280" cy="439964"/>
              <a:chOff x="5432073" y="2373993"/>
              <a:chExt cx="2501280" cy="439964"/>
            </a:xfrm>
          </p:grpSpPr>
          <p:sp>
            <p:nvSpPr>
              <p:cNvPr id="21" name="正方形/長方形 9">
                <a:extLst>
                  <a:ext uri="{FF2B5EF4-FFF2-40B4-BE49-F238E27FC236}">
                    <a16:creationId xmlns:a16="http://schemas.microsoft.com/office/drawing/2014/main" id="{EFEE83B8-462A-EFC4-E5CA-99CA13DCB38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2" name="正方形/長方形 8">
                <a:extLst>
                  <a:ext uri="{FF2B5EF4-FFF2-40B4-BE49-F238E27FC236}">
                    <a16:creationId xmlns:a16="http://schemas.microsoft.com/office/drawing/2014/main" id="{ABA5A148-73E8-4D67-5D98-0C0B937B8C8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3" name="グループ化 22">
                <a:extLst>
                  <a:ext uri="{FF2B5EF4-FFF2-40B4-BE49-F238E27FC236}">
                    <a16:creationId xmlns:a16="http://schemas.microsoft.com/office/drawing/2014/main" id="{5584CEAD-869A-4B37-2B44-07688C256BB4}"/>
                  </a:ext>
                </a:extLst>
              </p:cNvPr>
              <p:cNvGrpSpPr/>
              <p:nvPr/>
            </p:nvGrpSpPr>
            <p:grpSpPr>
              <a:xfrm>
                <a:off x="5432073" y="2378013"/>
                <a:ext cx="475115" cy="431924"/>
                <a:chOff x="481382" y="4128535"/>
                <a:chExt cx="1584000" cy="1440000"/>
              </a:xfrm>
            </p:grpSpPr>
            <p:sp>
              <p:nvSpPr>
                <p:cNvPr id="30" name="正方形/長方形 5">
                  <a:extLst>
                    <a:ext uri="{FF2B5EF4-FFF2-40B4-BE49-F238E27FC236}">
                      <a16:creationId xmlns:a16="http://schemas.microsoft.com/office/drawing/2014/main" id="{5273A511-E258-D7EF-A17B-F7AB2CF5EDF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31" name="Picture 2">
                  <a:extLst>
                    <a:ext uri="{FF2B5EF4-FFF2-40B4-BE49-F238E27FC236}">
                      <a16:creationId xmlns:a16="http://schemas.microsoft.com/office/drawing/2014/main" id="{6D1AEA19-8116-55F8-7664-3F1575D06E5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9627B5F1-929F-4544-4952-A792EA54F0D9}"/>
                  </a:ext>
                </a:extLst>
              </p:cNvPr>
              <p:cNvGrpSpPr/>
              <p:nvPr/>
            </p:nvGrpSpPr>
            <p:grpSpPr>
              <a:xfrm>
                <a:off x="5922308" y="2378013"/>
                <a:ext cx="475115" cy="431924"/>
                <a:chOff x="2123728" y="4094174"/>
                <a:chExt cx="1584000" cy="1440000"/>
              </a:xfrm>
            </p:grpSpPr>
            <p:sp>
              <p:nvSpPr>
                <p:cNvPr id="28" name="正方形/長方形 6">
                  <a:extLst>
                    <a:ext uri="{FF2B5EF4-FFF2-40B4-BE49-F238E27FC236}">
                      <a16:creationId xmlns:a16="http://schemas.microsoft.com/office/drawing/2014/main" id="{F12C0EC4-AB13-A2DC-51DF-66037847145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4" descr="ITC Learning Management System">
                  <a:extLst>
                    <a:ext uri="{FF2B5EF4-FFF2-40B4-BE49-F238E27FC236}">
                      <a16:creationId xmlns:a16="http://schemas.microsoft.com/office/drawing/2014/main" id="{99D15A0F-B1B7-8742-5C6C-C7A0AE16DB7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1F9A5B5E-1FEF-38A2-DB6D-7325679A479B}"/>
                  </a:ext>
                </a:extLst>
              </p:cNvPr>
              <p:cNvGrpSpPr/>
              <p:nvPr/>
            </p:nvGrpSpPr>
            <p:grpSpPr>
              <a:xfrm>
                <a:off x="6412543" y="2378013"/>
                <a:ext cx="475115" cy="431924"/>
                <a:chOff x="3751026" y="4089184"/>
                <a:chExt cx="1584000" cy="1440000"/>
              </a:xfrm>
            </p:grpSpPr>
            <p:sp>
              <p:nvSpPr>
                <p:cNvPr id="26" name="正方形/長方形 36">
                  <a:extLst>
                    <a:ext uri="{FF2B5EF4-FFF2-40B4-BE49-F238E27FC236}">
                      <a16:creationId xmlns:a16="http://schemas.microsoft.com/office/drawing/2014/main" id="{6C5A731D-0A15-1134-2E09-821C1B2374B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6" descr="Zoomのロゴ">
                  <a:extLst>
                    <a:ext uri="{FF2B5EF4-FFF2-40B4-BE49-F238E27FC236}">
                      <a16:creationId xmlns:a16="http://schemas.microsoft.com/office/drawing/2014/main" id="{6BB894FB-A4B8-21B8-6193-9CCDCBA6134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正方形/長方形 31">
            <a:extLst>
              <a:ext uri="{FF2B5EF4-FFF2-40B4-BE49-F238E27FC236}">
                <a16:creationId xmlns:a16="http://schemas.microsoft.com/office/drawing/2014/main" id="{2A44FF48-13E6-1263-B6E9-39140676B3E8}"/>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0568407-B723-7AEC-99D3-21A4CFBF1DC8}"/>
              </a:ext>
            </a:extLst>
          </p:cNvPr>
          <p:cNvSpPr>
            <a:spLocks noGrp="1"/>
          </p:cNvSpPr>
          <p:nvPr>
            <p:ph type="title"/>
          </p:nvPr>
        </p:nvSpPr>
        <p:spPr/>
        <p:txBody>
          <a:bodyPr/>
          <a:lstStyle/>
          <a:p>
            <a:r>
              <a:rPr kumimoji="1" lang="ja-JP" altLang="en-US"/>
              <a:t>ユーザ名のさらなる罠</a:t>
            </a:r>
          </a:p>
        </p:txBody>
      </p:sp>
    </p:spTree>
    <p:extLst>
      <p:ext uri="{BB962C8B-B14F-4D97-AF65-F5344CB8AC3E}">
        <p14:creationId xmlns:p14="http://schemas.microsoft.com/office/powerpoint/2010/main" val="2096710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4C6216-3CB1-EDA8-B669-5C6C71A0974B}"/>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5CC1E098-A43E-0F30-B642-B0B3167DF725}"/>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u="sng">
                <a:solidFill>
                  <a:srgbClr val="00B050"/>
                </a:solidFill>
              </a:rPr>
              <a:t>非常勤講師（又はアレンジご担当）の先生方</a:t>
            </a:r>
            <a:r>
              <a:rPr lang="ja-JP" altLang="en-US"/>
              <a:t>：必要なのに割り当てられていないなら、事務へご連絡ください</a:t>
            </a:r>
            <a:endParaRPr lang="en-US" altLang="ja-JP" dirty="0"/>
          </a:p>
          <a:p>
            <a:pPr lvl="1"/>
            <a:r>
              <a:rPr lang="ja-JP" altLang="en-US"/>
              <a:t>必要な例：シラバス登録、成績登録、</a:t>
            </a:r>
            <a:r>
              <a:rPr lang="en-US" altLang="ja-JP" dirty="0"/>
              <a:t>LMS</a:t>
            </a:r>
            <a:r>
              <a:rPr lang="ja-JP" altLang="en-US"/>
              <a:t>で課題を出す、</a:t>
            </a:r>
            <a:r>
              <a:rPr lang="en-US" altLang="ja-JP" dirty="0"/>
              <a:t>Zoom</a:t>
            </a:r>
            <a:r>
              <a:rPr lang="ja-JP" altLang="en-US"/>
              <a:t>で授業をホストする、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u="sng">
                <a:solidFill>
                  <a:srgbClr val="00B050"/>
                </a:solidFill>
              </a:rPr>
              <a:t>部局事務のみなさま</a:t>
            </a:r>
            <a:r>
              <a:rPr lang="ja-JP" altLang="en-US"/>
              <a:t>：必要な先生には割り当てるようお願いします</a:t>
            </a:r>
          </a:p>
          <a:p>
            <a:endParaRPr kumimoji="1" lang="ja-JP" altLang="en-US"/>
          </a:p>
        </p:txBody>
      </p:sp>
      <p:sp>
        <p:nvSpPr>
          <p:cNvPr id="4" name="日付プレースホルダー 3">
            <a:extLst>
              <a:ext uri="{FF2B5EF4-FFF2-40B4-BE49-F238E27FC236}">
                <a16:creationId xmlns:a16="http://schemas.microsoft.com/office/drawing/2014/main" id="{0D5D6C38-E819-8C0C-ABC3-2B7686451B3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4102E23-F073-41C3-AD85-AB753FD0934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A79FA72-BEB0-7F9D-1C61-4EF073DDEC16}"/>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7" name="グループ化 6">
            <a:extLst>
              <a:ext uri="{FF2B5EF4-FFF2-40B4-BE49-F238E27FC236}">
                <a16:creationId xmlns:a16="http://schemas.microsoft.com/office/drawing/2014/main" id="{03E62A54-A609-A584-2007-DB52B337C2DD}"/>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9914FB71-42E6-5CAA-F074-F35FEDFD529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D2F1EE1D-FA88-B461-FB59-22E9E595FC9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F5D4980-594E-3E63-A9E5-C76000D8C55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645F267-62E3-AE57-6789-FD55BE6F14E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4E36312-052E-01CE-D311-CD59D67275E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C32F74BC-AEAC-9305-0128-4D67E7B8F51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B08B2420-4A76-BC9A-B06B-E076190D562D}"/>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D8F016EE-C976-12E6-4594-7446A1C84C0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E75B8A60-942D-030F-81FE-B67657824CD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8F1B679D-E357-5FCB-DC4E-5C7489C65BB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7EB2412-80BB-B084-61C2-55FC56B42A3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6C27E900-26FE-C865-B070-043F8DC46B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5E0B7DBF-4151-576F-6C6A-210422BB8757}"/>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B961381-01BB-6E3E-661F-A0780E408C7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3E1DC2B3-5FB2-0A51-2A2D-F59C277479E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F4799F35-09D7-30A3-4657-160806917DD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C127574E-EA5C-D5DB-D4A6-3C868C7150F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BAFD739B-031F-CC7A-B23E-543ED0FDE8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85510182-91DD-A4C8-A1EE-7621584F5631}"/>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4918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7F418-7E3B-C786-2B0E-E72D0A6F2DA0}"/>
              </a:ext>
            </a:extLst>
          </p:cNvPr>
          <p:cNvSpPr>
            <a:spLocks noGrp="1"/>
          </p:cNvSpPr>
          <p:nvPr>
            <p:ph type="title"/>
          </p:nvPr>
        </p:nvSpPr>
        <p:spPr/>
        <p:txBody>
          <a:bodyPr/>
          <a:lstStyle/>
          <a:p>
            <a:r>
              <a:rPr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186186B7-3801-CE84-1D56-85867DF0D744}"/>
              </a:ext>
            </a:extLst>
          </p:cNvPr>
          <p:cNvSpPr>
            <a:spLocks noGrp="1"/>
          </p:cNvSpPr>
          <p:nvPr>
            <p:ph idx="1"/>
          </p:nvPr>
        </p:nvSpPr>
        <p:spPr/>
        <p:txBody>
          <a:bodyPr/>
          <a:lstStyle/>
          <a:p>
            <a:r>
              <a:rPr lang="ja-JP" altLang="en-US"/>
              <a:t>東大の学務に関する</a:t>
            </a:r>
            <a:r>
              <a:rPr lang="ja-JP" altLang="en-US" u="sng">
                <a:solidFill>
                  <a:srgbClr val="00B050"/>
                </a:solidFill>
              </a:rPr>
              <a:t>公式情報を扱う学務システム</a:t>
            </a:r>
            <a:r>
              <a:rPr lang="ja-JP" altLang="en-US"/>
              <a:t>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E0E69CB4-C663-1431-6309-A4F9A35A0088}"/>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53638C7-F0D5-E898-2520-173D157219C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C4F56B6-D5A2-FA25-2CAB-EB878A71B389}"/>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grpSp>
        <p:nvGrpSpPr>
          <p:cNvPr id="7" name="グループ化 6">
            <a:extLst>
              <a:ext uri="{FF2B5EF4-FFF2-40B4-BE49-F238E27FC236}">
                <a16:creationId xmlns:a16="http://schemas.microsoft.com/office/drawing/2014/main" id="{72E51A96-F450-6136-4883-8DB634F1887B}"/>
              </a:ext>
            </a:extLst>
          </p:cNvPr>
          <p:cNvGrpSpPr/>
          <p:nvPr/>
        </p:nvGrpSpPr>
        <p:grpSpPr>
          <a:xfrm>
            <a:off x="469291" y="3152625"/>
            <a:ext cx="8339091" cy="2148583"/>
            <a:chOff x="469291" y="4088729"/>
            <a:chExt cx="8339091" cy="2148583"/>
          </a:xfrm>
        </p:grpSpPr>
        <p:grpSp>
          <p:nvGrpSpPr>
            <p:cNvPr id="8" name="グループ化 7">
              <a:extLst>
                <a:ext uri="{FF2B5EF4-FFF2-40B4-BE49-F238E27FC236}">
                  <a16:creationId xmlns:a16="http://schemas.microsoft.com/office/drawing/2014/main" id="{DF2E2F74-F789-6DB0-F022-9F18A5037903}"/>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013DC13C-3DCD-A07E-F3A8-7B30C8E762C9}"/>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7" name="矢印: 上 12">
                <a:extLst>
                  <a:ext uri="{FF2B5EF4-FFF2-40B4-BE49-F238E27FC236}">
                    <a16:creationId xmlns:a16="http://schemas.microsoft.com/office/drawing/2014/main" id="{239E5EFA-F84B-A30B-683B-D1CA9F3CC4A8}"/>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3">
                <a:extLst>
                  <a:ext uri="{FF2B5EF4-FFF2-40B4-BE49-F238E27FC236}">
                    <a16:creationId xmlns:a16="http://schemas.microsoft.com/office/drawing/2014/main" id="{5DEB589A-977A-E44E-F4AC-E0756D1DB03F}"/>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5">
                <a:extLst>
                  <a:ext uri="{FF2B5EF4-FFF2-40B4-BE49-F238E27FC236}">
                    <a16:creationId xmlns:a16="http://schemas.microsoft.com/office/drawing/2014/main" id="{AFBE82D3-CB48-7852-BFD3-E01CCFD21C97}"/>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34">
                <a:extLst>
                  <a:ext uri="{FF2B5EF4-FFF2-40B4-BE49-F238E27FC236}">
                    <a16:creationId xmlns:a16="http://schemas.microsoft.com/office/drawing/2014/main" id="{F34E4615-0706-47CD-2A69-E3C8CA520798}"/>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9" name="グループ化 8">
              <a:extLst>
                <a:ext uri="{FF2B5EF4-FFF2-40B4-BE49-F238E27FC236}">
                  <a16:creationId xmlns:a16="http://schemas.microsoft.com/office/drawing/2014/main" id="{5BF6CBF5-8F7C-88E2-31BA-1D18A2CFE997}"/>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6893AB76-D853-A808-CADF-09F1BDD587F0}"/>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89F28591-27A4-98CE-C2D5-612049896C06}"/>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10" name="グループ化 9">
              <a:extLst>
                <a:ext uri="{FF2B5EF4-FFF2-40B4-BE49-F238E27FC236}">
                  <a16:creationId xmlns:a16="http://schemas.microsoft.com/office/drawing/2014/main" id="{A83CBCA5-0622-E013-4687-92527C4C897F}"/>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56B97B0E-CAC3-8E9C-A611-F672E9FCA943}"/>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2" name="正方形/長方形 9">
                <a:extLst>
                  <a:ext uri="{FF2B5EF4-FFF2-40B4-BE49-F238E27FC236}">
                    <a16:creationId xmlns:a16="http://schemas.microsoft.com/office/drawing/2014/main" id="{9A00EDF2-D27B-2EE9-ABC1-6FAF5BAC5DBC}"/>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3" name="正方形/長方形 8">
                <a:extLst>
                  <a:ext uri="{FF2B5EF4-FFF2-40B4-BE49-F238E27FC236}">
                    <a16:creationId xmlns:a16="http://schemas.microsoft.com/office/drawing/2014/main" id="{CB19D430-8018-0305-B1F9-5DE05E5D1E77}"/>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B7C8F000-0255-6CA2-D573-8D2A7DF28CAF}"/>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60C55FB0-3B39-705C-0D8D-0AA05F8F636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21549009-D591-FB80-D574-2E76B740260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C1AECD74-8EDC-9E1D-B474-9FA9F7ECC245}"/>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D4EEC42A-20E6-CA3B-2B5A-BC3B0A07BA3E}"/>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8ECC5CCA-D0E9-E98F-D481-C1AADAF4AC7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E09E4A1F-3C76-C974-E5B3-0B7A8F17E5A1}"/>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A03CEEF6-1770-17C1-300F-3463EDBE654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734FD3D9-918B-4B93-2127-DD3E483AED7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1D3D19C9-2C29-3B37-4488-D7D7AB9002D9}"/>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31" name="正方形/長方形 30">
            <a:extLst>
              <a:ext uri="{FF2B5EF4-FFF2-40B4-BE49-F238E27FC236}">
                <a16:creationId xmlns:a16="http://schemas.microsoft.com/office/drawing/2014/main" id="{B4808027-2F3F-CDE1-6D57-96A955F7CBEA}"/>
              </a:ext>
            </a:extLst>
          </p:cNvPr>
          <p:cNvSpPr/>
          <p:nvPr/>
        </p:nvSpPr>
        <p:spPr>
          <a:xfrm>
            <a:off x="469291"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815616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996D8-D783-5CEF-E372-B68A1178054C}"/>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2A7A2038-72D3-2E5A-BC5C-11AD83BB141A}"/>
              </a:ext>
            </a:extLst>
          </p:cNvPr>
          <p:cNvSpPr>
            <a:spLocks noGrp="1"/>
          </p:cNvSpPr>
          <p:nvPr>
            <p:ph idx="1"/>
          </p:nvPr>
        </p:nvSpPr>
        <p:spPr/>
        <p:txBody>
          <a:bodyPr>
            <a:normAutofit fontScale="92500" lnSpcReduction="20000"/>
          </a:bodyPr>
          <a:lstStyle/>
          <a:p>
            <a:r>
              <a:rPr lang="ja-JP" altLang="en-US"/>
              <a:t>ログインページ</a:t>
            </a:r>
            <a:endParaRPr lang="en-US" altLang="ja-JP" dirty="0"/>
          </a:p>
          <a:p>
            <a:pPr lvl="1"/>
            <a:r>
              <a:rPr lang="en-US" altLang="ja-JP" dirty="0">
                <a:hlinkClick r:id="rId2"/>
              </a:rPr>
              <a:t>https://utas.adm.u-tokyo.ac.jp/</a:t>
            </a:r>
            <a:endParaRPr lang="en-US" altLang="ja-JP" dirty="0"/>
          </a:p>
          <a:p>
            <a:pPr lvl="1"/>
            <a:r>
              <a:rPr lang="en-US" altLang="ja-JP" dirty="0" err="1"/>
              <a:t>UTokyo</a:t>
            </a:r>
            <a:r>
              <a:rPr lang="en-US" altLang="ja-JP" dirty="0"/>
              <a:t> Account </a:t>
            </a:r>
            <a:r>
              <a:rPr lang="ja-JP" altLang="en-US"/>
              <a:t>で</a:t>
            </a:r>
            <a:r>
              <a:rPr lang="en-US" altLang="ja-JP" dirty="0"/>
              <a:t> SSO</a:t>
            </a:r>
          </a:p>
          <a:p>
            <a:r>
              <a:rPr lang="ja-JP" altLang="en-US"/>
              <a:t>教員</a:t>
            </a:r>
            <a:endParaRPr lang="en-US" altLang="ja-JP" dirty="0"/>
          </a:p>
          <a:p>
            <a:pPr lvl="1"/>
            <a:r>
              <a:rPr lang="ja-JP" altLang="en-US"/>
              <a:t>シラバス登録・検索・閲覧</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p:txBody>
      </p:sp>
      <p:sp>
        <p:nvSpPr>
          <p:cNvPr id="4" name="日付プレースホルダー 3">
            <a:extLst>
              <a:ext uri="{FF2B5EF4-FFF2-40B4-BE49-F238E27FC236}">
                <a16:creationId xmlns:a16="http://schemas.microsoft.com/office/drawing/2014/main" id="{4B9D6CED-513E-5F37-45A4-FD00B8515154}"/>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9759CEE4-B1BF-B697-E022-2D568143751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A7B3EBD-BAA4-EED0-FF6F-15C6E9EBDA95}"/>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9" name="グループ化 28">
            <a:extLst>
              <a:ext uri="{FF2B5EF4-FFF2-40B4-BE49-F238E27FC236}">
                <a16:creationId xmlns:a16="http://schemas.microsoft.com/office/drawing/2014/main" id="{798A1E77-7CFD-C91A-14CC-5721CB2BFA80}"/>
              </a:ext>
            </a:extLst>
          </p:cNvPr>
          <p:cNvGrpSpPr/>
          <p:nvPr/>
        </p:nvGrpSpPr>
        <p:grpSpPr>
          <a:xfrm>
            <a:off x="6588224" y="15542"/>
            <a:ext cx="2501280" cy="644461"/>
            <a:chOff x="5432073" y="2373993"/>
            <a:chExt cx="2501280" cy="644461"/>
          </a:xfrm>
        </p:grpSpPr>
        <p:sp>
          <p:nvSpPr>
            <p:cNvPr id="30" name="矢印: 上 11">
              <a:extLst>
                <a:ext uri="{FF2B5EF4-FFF2-40B4-BE49-F238E27FC236}">
                  <a16:creationId xmlns:a16="http://schemas.microsoft.com/office/drawing/2014/main" id="{171A6836-8325-3794-7DA0-393A7F97B76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1" name="矢印: 上 12">
              <a:extLst>
                <a:ext uri="{FF2B5EF4-FFF2-40B4-BE49-F238E27FC236}">
                  <a16:creationId xmlns:a16="http://schemas.microsoft.com/office/drawing/2014/main" id="{CDF4F988-C293-9EBD-889F-1231700C76B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2" name="矢印: 上 13">
              <a:extLst>
                <a:ext uri="{FF2B5EF4-FFF2-40B4-BE49-F238E27FC236}">
                  <a16:creationId xmlns:a16="http://schemas.microsoft.com/office/drawing/2014/main" id="{DC440E2B-DB35-11ED-3F33-64A5DC06C607}"/>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3" name="矢印: 上 15">
              <a:extLst>
                <a:ext uri="{FF2B5EF4-FFF2-40B4-BE49-F238E27FC236}">
                  <a16:creationId xmlns:a16="http://schemas.microsoft.com/office/drawing/2014/main" id="{AD9A2416-C96B-2B0E-E255-41DDFE68128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4" name="矢印: 上 34">
              <a:extLst>
                <a:ext uri="{FF2B5EF4-FFF2-40B4-BE49-F238E27FC236}">
                  <a16:creationId xmlns:a16="http://schemas.microsoft.com/office/drawing/2014/main" id="{76A2A729-38EA-433A-56EC-FCFAC375182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35" name="正方形/長方形 4">
              <a:extLst>
                <a:ext uri="{FF2B5EF4-FFF2-40B4-BE49-F238E27FC236}">
                  <a16:creationId xmlns:a16="http://schemas.microsoft.com/office/drawing/2014/main" id="{2613B44E-C19E-CDCB-B6F8-397866BA6EC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36" name="グループ化 35">
              <a:extLst>
                <a:ext uri="{FF2B5EF4-FFF2-40B4-BE49-F238E27FC236}">
                  <a16:creationId xmlns:a16="http://schemas.microsoft.com/office/drawing/2014/main" id="{E62162C0-6862-23F5-450B-481468B27A07}"/>
                </a:ext>
              </a:extLst>
            </p:cNvPr>
            <p:cNvGrpSpPr/>
            <p:nvPr/>
          </p:nvGrpSpPr>
          <p:grpSpPr>
            <a:xfrm>
              <a:off x="5432073" y="2373993"/>
              <a:ext cx="2501280" cy="439964"/>
              <a:chOff x="5432073" y="2373993"/>
              <a:chExt cx="2501280" cy="439964"/>
            </a:xfrm>
          </p:grpSpPr>
          <p:sp>
            <p:nvSpPr>
              <p:cNvPr id="37" name="正方形/長方形 9">
                <a:extLst>
                  <a:ext uri="{FF2B5EF4-FFF2-40B4-BE49-F238E27FC236}">
                    <a16:creationId xmlns:a16="http://schemas.microsoft.com/office/drawing/2014/main" id="{E6F88E54-FEF8-D2D9-4C45-A72775F88EF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38" name="正方形/長方形 8">
                <a:extLst>
                  <a:ext uri="{FF2B5EF4-FFF2-40B4-BE49-F238E27FC236}">
                    <a16:creationId xmlns:a16="http://schemas.microsoft.com/office/drawing/2014/main" id="{55FCC6B1-190C-E630-A3D1-283B7077967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39" name="グループ化 38">
                <a:extLst>
                  <a:ext uri="{FF2B5EF4-FFF2-40B4-BE49-F238E27FC236}">
                    <a16:creationId xmlns:a16="http://schemas.microsoft.com/office/drawing/2014/main" id="{3380D2A6-E17E-39BC-CF48-CC2957C77214}"/>
                  </a:ext>
                </a:extLst>
              </p:cNvPr>
              <p:cNvGrpSpPr/>
              <p:nvPr/>
            </p:nvGrpSpPr>
            <p:grpSpPr>
              <a:xfrm>
                <a:off x="5432073" y="2378013"/>
                <a:ext cx="475115" cy="431924"/>
                <a:chOff x="481382" y="4128535"/>
                <a:chExt cx="1584000" cy="1440000"/>
              </a:xfrm>
            </p:grpSpPr>
            <p:sp>
              <p:nvSpPr>
                <p:cNvPr id="46" name="正方形/長方形 5">
                  <a:extLst>
                    <a:ext uri="{FF2B5EF4-FFF2-40B4-BE49-F238E27FC236}">
                      <a16:creationId xmlns:a16="http://schemas.microsoft.com/office/drawing/2014/main" id="{61D8D63F-E6FB-24FA-96F4-6287E163470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7" name="Picture 2">
                  <a:extLst>
                    <a:ext uri="{FF2B5EF4-FFF2-40B4-BE49-F238E27FC236}">
                      <a16:creationId xmlns:a16="http://schemas.microsoft.com/office/drawing/2014/main" id="{FD8929B9-2CAF-8CE3-52EE-549ABE7B8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グループ化 39">
                <a:extLst>
                  <a:ext uri="{FF2B5EF4-FFF2-40B4-BE49-F238E27FC236}">
                    <a16:creationId xmlns:a16="http://schemas.microsoft.com/office/drawing/2014/main" id="{66BF6C37-A78A-AA9E-7BC1-BDD8189A343C}"/>
                  </a:ext>
                </a:extLst>
              </p:cNvPr>
              <p:cNvGrpSpPr/>
              <p:nvPr/>
            </p:nvGrpSpPr>
            <p:grpSpPr>
              <a:xfrm>
                <a:off x="5922308" y="2378013"/>
                <a:ext cx="475115" cy="431924"/>
                <a:chOff x="2123728" y="4094174"/>
                <a:chExt cx="1584000" cy="1440000"/>
              </a:xfrm>
            </p:grpSpPr>
            <p:sp>
              <p:nvSpPr>
                <p:cNvPr id="44" name="正方形/長方形 6">
                  <a:extLst>
                    <a:ext uri="{FF2B5EF4-FFF2-40B4-BE49-F238E27FC236}">
                      <a16:creationId xmlns:a16="http://schemas.microsoft.com/office/drawing/2014/main" id="{8E291147-2555-B6EF-C212-0D5AAC1D482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5" name="Picture 4" descr="ITC Learning Management System">
                  <a:extLst>
                    <a:ext uri="{FF2B5EF4-FFF2-40B4-BE49-F238E27FC236}">
                      <a16:creationId xmlns:a16="http://schemas.microsoft.com/office/drawing/2014/main" id="{D303ED01-4F40-5C54-1043-1264E66BA70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1470DF63-7D40-7920-9846-C641B293F161}"/>
                  </a:ext>
                </a:extLst>
              </p:cNvPr>
              <p:cNvGrpSpPr/>
              <p:nvPr/>
            </p:nvGrpSpPr>
            <p:grpSpPr>
              <a:xfrm>
                <a:off x="6412543" y="2378013"/>
                <a:ext cx="475115" cy="431924"/>
                <a:chOff x="3751026" y="4089184"/>
                <a:chExt cx="1584000" cy="1440000"/>
              </a:xfrm>
            </p:grpSpPr>
            <p:sp>
              <p:nvSpPr>
                <p:cNvPr id="42" name="正方形/長方形 36">
                  <a:extLst>
                    <a:ext uri="{FF2B5EF4-FFF2-40B4-BE49-F238E27FC236}">
                      <a16:creationId xmlns:a16="http://schemas.microsoft.com/office/drawing/2014/main" id="{110F59AA-0984-53BD-D6B0-73569C4297C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43" name="Picture 6" descr="Zoomのロゴ">
                  <a:extLst>
                    <a:ext uri="{FF2B5EF4-FFF2-40B4-BE49-F238E27FC236}">
                      <a16:creationId xmlns:a16="http://schemas.microsoft.com/office/drawing/2014/main" id="{C9CA741E-D64B-C9E0-5DF4-05F2B3064F5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8" name="正方形/長方形 47">
            <a:extLst>
              <a:ext uri="{FF2B5EF4-FFF2-40B4-BE49-F238E27FC236}">
                <a16:creationId xmlns:a16="http://schemas.microsoft.com/office/drawing/2014/main" id="{519CABC4-D685-58AF-E135-F975A9AE607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49" name="正方形/長方形 48">
            <a:extLst>
              <a:ext uri="{FF2B5EF4-FFF2-40B4-BE49-F238E27FC236}">
                <a16:creationId xmlns:a16="http://schemas.microsoft.com/office/drawing/2014/main" id="{84DFEC88-708E-3CAC-4448-91EC5792BEAD}"/>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772496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UTASx2">
            <a:hlinkClick r:id="" action="ppaction://media"/>
            <a:extLst>
              <a:ext uri="{FF2B5EF4-FFF2-40B4-BE49-F238E27FC236}">
                <a16:creationId xmlns:a16="http://schemas.microsoft.com/office/drawing/2014/main" id="{197A6E00-1055-4B7C-AE4C-22332B143C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437" t="2038" r="18964" b="2818"/>
          <a:stretch/>
        </p:blipFill>
        <p:spPr>
          <a:xfrm>
            <a:off x="1535343" y="1205132"/>
            <a:ext cx="6105656" cy="5220000"/>
          </a:xfrm>
          <a:prstGeom prst="rect">
            <a:avLst/>
          </a:prstGeom>
          <a:ln>
            <a:solidFill>
              <a:srgbClr val="7030A0"/>
            </a:solidFill>
          </a:ln>
        </p:spPr>
      </p:pic>
      <p:sp>
        <p:nvSpPr>
          <p:cNvPr id="2" name="タイトル 1">
            <a:extLst>
              <a:ext uri="{FF2B5EF4-FFF2-40B4-BE49-F238E27FC236}">
                <a16:creationId xmlns:a16="http://schemas.microsoft.com/office/drawing/2014/main" id="{CE076982-A5A5-2BA0-36B1-D011866D8DB7}"/>
              </a:ext>
            </a:extLst>
          </p:cNvPr>
          <p:cNvSpPr>
            <a:spLocks noGrp="1"/>
          </p:cNvSpPr>
          <p:nvPr>
            <p:ph type="title"/>
          </p:nvPr>
        </p:nvSpPr>
        <p:spPr/>
        <p:txBody>
          <a:bodyPr/>
          <a:lstStyle/>
          <a:p>
            <a:r>
              <a:rPr kumimoji="1" lang="en-US" altLang="ja-JP" dirty="0"/>
              <a:t>UTAS</a:t>
            </a:r>
            <a:endParaRPr kumimoji="1" lang="ja-JP" altLang="en-US"/>
          </a:p>
        </p:txBody>
      </p:sp>
      <p:sp>
        <p:nvSpPr>
          <p:cNvPr id="4" name="日付プレースホルダー 3">
            <a:extLst>
              <a:ext uri="{FF2B5EF4-FFF2-40B4-BE49-F238E27FC236}">
                <a16:creationId xmlns:a16="http://schemas.microsoft.com/office/drawing/2014/main" id="{3D127E13-F5ED-1B6E-073F-52FDE691C9E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DBCF834-F787-F4AD-EA97-BDD22699C95F}"/>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8BF0C89-C5CA-FBAA-DDAE-C58CF9680A77}"/>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7" name="グループ化 6">
            <a:extLst>
              <a:ext uri="{FF2B5EF4-FFF2-40B4-BE49-F238E27FC236}">
                <a16:creationId xmlns:a16="http://schemas.microsoft.com/office/drawing/2014/main" id="{07548EDF-96FC-75FE-C3A1-3FE734ECD461}"/>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5CA48A25-454F-91F1-2E3A-65411980F81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6ED5EA5F-73BF-A308-226A-DDC06BC5CFA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02CD34C8-B4BF-B472-ABA9-1249EE50687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0E1852EF-1440-CD22-13CB-DFBA89F0230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61BEC77-9F99-B7CA-2FEF-35211EF870F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15B7C5F1-6AF1-A99E-A6CC-EDA8E0867A0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884C72D4-E8FE-9CEF-77CC-1348EC64607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247E2FD7-F1EE-B72A-674E-CFEEA871025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4A7D1812-A78B-A407-B693-789ADE6516F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72F3F284-AEE0-732E-E3F3-79C8D568725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0560549A-6222-0FA1-EFC5-8AB8FC85C71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E9E158EF-BFE0-C2BC-0218-D0452F5BD1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22231BD0-7500-3136-1E2E-99AF99850CB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DA50AF88-E934-2A62-C3E2-F1D11A7BE993}"/>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12DB5893-2209-68A6-9ED0-F7FF4FF227B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84D8176-1BF0-2F43-5DC6-DBB9FF49710E}"/>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64109359-3E48-9859-55EE-A99996F1FA1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105175FB-DAEA-0B80-E645-87B2AADB0F6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8AC27BA4-A9A2-E995-27D3-732D3FBB620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DD7C6086-5FAF-AB83-B250-D3573C6B569E}"/>
              </a:ext>
            </a:extLst>
          </p:cNvPr>
          <p:cNvSpPr/>
          <p:nvPr/>
        </p:nvSpPr>
        <p:spPr>
          <a:xfrm>
            <a:off x="6588223"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82FA3BDB-C0E0-5D04-4D50-A02850EF98CD}"/>
              </a:ext>
            </a:extLst>
          </p:cNvPr>
          <p:cNvSpPr/>
          <p:nvPr/>
        </p:nvSpPr>
        <p:spPr>
          <a:xfrm>
            <a:off x="4036126" y="5268890"/>
            <a:ext cx="67989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0786039D-4E05-2491-6387-F7471158B2B1}"/>
              </a:ext>
            </a:extLst>
          </p:cNvPr>
          <p:cNvSpPr/>
          <p:nvPr/>
        </p:nvSpPr>
        <p:spPr>
          <a:xfrm>
            <a:off x="6079319" y="4293096"/>
            <a:ext cx="2360120" cy="649316"/>
          </a:xfrm>
          <a:prstGeom prst="wedgeRoundRectCallout">
            <a:avLst>
              <a:gd name="adj1" fmla="val -107380"/>
              <a:gd name="adj2" fmla="val 1027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ログイン時に押す</a:t>
            </a:r>
            <a:endParaRPr lang="en-US" altLang="ja-JP" sz="2000" dirty="0"/>
          </a:p>
        </p:txBody>
      </p:sp>
      <p:sp>
        <p:nvSpPr>
          <p:cNvPr id="34" name="正方形/長方形 33">
            <a:extLst>
              <a:ext uri="{FF2B5EF4-FFF2-40B4-BE49-F238E27FC236}">
                <a16:creationId xmlns:a16="http://schemas.microsoft.com/office/drawing/2014/main" id="{ED24E609-78C2-0F19-2D9E-C9B1F6186110}"/>
              </a:ext>
            </a:extLst>
          </p:cNvPr>
          <p:cNvSpPr/>
          <p:nvPr/>
        </p:nvSpPr>
        <p:spPr>
          <a:xfrm>
            <a:off x="1535343" y="1568259"/>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吹き出し 34">
            <a:extLst>
              <a:ext uri="{FF2B5EF4-FFF2-40B4-BE49-F238E27FC236}">
                <a16:creationId xmlns:a16="http://schemas.microsoft.com/office/drawing/2014/main" id="{2D7D0147-4DE2-ED95-4476-8799DAA67232}"/>
              </a:ext>
            </a:extLst>
          </p:cNvPr>
          <p:cNvSpPr/>
          <p:nvPr/>
        </p:nvSpPr>
        <p:spPr>
          <a:xfrm>
            <a:off x="795881" y="332656"/>
            <a:ext cx="2360120" cy="649316"/>
          </a:xfrm>
          <a:prstGeom prst="wedgeRoundRectCallout">
            <a:avLst>
              <a:gd name="adj1" fmla="val -9169"/>
              <a:gd name="adj2" fmla="val 1437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spTree>
    <p:extLst>
      <p:ext uri="{BB962C8B-B14F-4D97-AF65-F5344CB8AC3E}">
        <p14:creationId xmlns:p14="http://schemas.microsoft.com/office/powerpoint/2010/main" val="78326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415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28"/>
                </p:tgtEl>
              </p:cMediaNode>
            </p:video>
            <p:seq concurrent="1" nextAc="seek">
              <p:cTn id="17" restart="whenNotActive" fill="hold" evtFilter="cancelBubble" nodeType="interactiveSeq">
                <p:stCondLst>
                  <p:cond evt="onClick" delay="0">
                    <p:tgtEl>
                      <p:spTgt spid="2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8"/>
                                        </p:tgtEl>
                                      </p:cBhvr>
                                    </p:cmd>
                                  </p:childTnLst>
                                </p:cTn>
                              </p:par>
                            </p:childTnLst>
                          </p:cTn>
                        </p:par>
                      </p:childTnLst>
                    </p:cTn>
                  </p:par>
                </p:childTnLst>
              </p:cTn>
              <p:nextCondLst>
                <p:cond evt="onClick" delay="0">
                  <p:tgtEl>
                    <p:spTgt spid="28"/>
                  </p:tgtEl>
                </p:cond>
              </p:nextCondLst>
            </p:seq>
          </p:childTnLst>
        </p:cTn>
      </p:par>
    </p:tnLst>
    <p:bldLst>
      <p:bldP spid="32" grpId="0" animBg="1"/>
      <p:bldP spid="33" grpId="0" animBg="1"/>
      <p:bldP spid="34"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0C62A4-7C2C-02CF-D959-CDBC96D6CD04}"/>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B54E2BC9-5D1C-7B6E-DC46-D57394ADD3F5}"/>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00DEE724-7DD3-D317-A3E7-C7C182EA4D17}"/>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CC02F696-08BB-017A-A9FD-95DC8BC0E4B5}"/>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2FCA2B5-99AF-2D22-7176-A3CCFEC57C54}"/>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grpSp>
        <p:nvGrpSpPr>
          <p:cNvPr id="7" name="グループ化 6">
            <a:extLst>
              <a:ext uri="{FF2B5EF4-FFF2-40B4-BE49-F238E27FC236}">
                <a16:creationId xmlns:a16="http://schemas.microsoft.com/office/drawing/2014/main" id="{30153E09-5E61-E3F3-67F9-1C51BD79256D}"/>
              </a:ext>
            </a:extLst>
          </p:cNvPr>
          <p:cNvGrpSpPr/>
          <p:nvPr/>
        </p:nvGrpSpPr>
        <p:grpSpPr>
          <a:xfrm>
            <a:off x="469291" y="3152625"/>
            <a:ext cx="8339091" cy="2148583"/>
            <a:chOff x="469291" y="4088729"/>
            <a:chExt cx="8339091" cy="2148583"/>
          </a:xfrm>
        </p:grpSpPr>
        <p:grpSp>
          <p:nvGrpSpPr>
            <p:cNvPr id="8" name="グループ化 7">
              <a:extLst>
                <a:ext uri="{FF2B5EF4-FFF2-40B4-BE49-F238E27FC236}">
                  <a16:creationId xmlns:a16="http://schemas.microsoft.com/office/drawing/2014/main" id="{B81D93C5-30FE-AEEA-A04E-1920CEDE6981}"/>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0CB6CCC8-C4EA-CAA4-912C-C038905AC545}"/>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7" name="矢印: 上 12">
                <a:extLst>
                  <a:ext uri="{FF2B5EF4-FFF2-40B4-BE49-F238E27FC236}">
                    <a16:creationId xmlns:a16="http://schemas.microsoft.com/office/drawing/2014/main" id="{7C361765-F9D2-E7A1-5960-4D3924B4436D}"/>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3">
                <a:extLst>
                  <a:ext uri="{FF2B5EF4-FFF2-40B4-BE49-F238E27FC236}">
                    <a16:creationId xmlns:a16="http://schemas.microsoft.com/office/drawing/2014/main" id="{178B86E1-64FB-D870-428C-9D0A406ECBDC}"/>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5">
                <a:extLst>
                  <a:ext uri="{FF2B5EF4-FFF2-40B4-BE49-F238E27FC236}">
                    <a16:creationId xmlns:a16="http://schemas.microsoft.com/office/drawing/2014/main" id="{4F8C80FF-5F2F-458A-50F9-11539BC83EB8}"/>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34">
                <a:extLst>
                  <a:ext uri="{FF2B5EF4-FFF2-40B4-BE49-F238E27FC236}">
                    <a16:creationId xmlns:a16="http://schemas.microsoft.com/office/drawing/2014/main" id="{AE321281-0DF8-505A-D331-7C799941D671}"/>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9" name="グループ化 8">
              <a:extLst>
                <a:ext uri="{FF2B5EF4-FFF2-40B4-BE49-F238E27FC236}">
                  <a16:creationId xmlns:a16="http://schemas.microsoft.com/office/drawing/2014/main" id="{2B015613-246E-55C1-9DDB-3D46A2E233B3}"/>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DEC6E592-DFB5-EF4D-9556-FBDA379F40C4}"/>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3F1D4D98-E3F7-7400-0CB2-7957423B98B6}"/>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10" name="グループ化 9">
              <a:extLst>
                <a:ext uri="{FF2B5EF4-FFF2-40B4-BE49-F238E27FC236}">
                  <a16:creationId xmlns:a16="http://schemas.microsoft.com/office/drawing/2014/main" id="{7B78A023-C4EA-7F95-6D46-D23F60987260}"/>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37F5F27A-67BB-7AEC-565E-807518810825}"/>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2" name="正方形/長方形 9">
                <a:extLst>
                  <a:ext uri="{FF2B5EF4-FFF2-40B4-BE49-F238E27FC236}">
                    <a16:creationId xmlns:a16="http://schemas.microsoft.com/office/drawing/2014/main" id="{234ABB5D-44F2-8B56-B7AC-35CEB918E6C7}"/>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3" name="正方形/長方形 8">
                <a:extLst>
                  <a:ext uri="{FF2B5EF4-FFF2-40B4-BE49-F238E27FC236}">
                    <a16:creationId xmlns:a16="http://schemas.microsoft.com/office/drawing/2014/main" id="{DE4FF279-5372-D43C-FD3A-ECB879BBD36B}"/>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C6F29976-746F-6332-EE37-0D6B19B7092C}"/>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4E9DCA97-8F90-93C9-65F1-DF1F23BE60B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F911EF22-C723-89C2-3747-7CD7AE2A3E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60D7C4B4-123A-DF42-5C20-9368E52F758A}"/>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F5B2E4C5-AC4D-6B67-9826-94D5ED314FC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ACD8EA4D-0845-9697-8521-BACA770AB34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297A98AD-F688-E79F-0928-2BC42D869D54}"/>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8D587126-7341-FA09-8F76-14FF2AF15AB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D66DD995-11A6-C4DC-13A5-A398169328B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C31BEBB8-010C-9049-6874-1AEF55ABAEBC}"/>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31" name="正方形/長方形 30">
            <a:extLst>
              <a:ext uri="{FF2B5EF4-FFF2-40B4-BE49-F238E27FC236}">
                <a16:creationId xmlns:a16="http://schemas.microsoft.com/office/drawing/2014/main" id="{2AD55380-5E53-5C2A-2A0E-D11D9896A2AF}"/>
              </a:ext>
            </a:extLst>
          </p:cNvPr>
          <p:cNvSpPr/>
          <p:nvPr/>
        </p:nvSpPr>
        <p:spPr>
          <a:xfrm>
            <a:off x="3744000"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770329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77CADAE-501A-55F7-A519-C58259E02AF3}"/>
              </a:ext>
            </a:extLst>
          </p:cNvPr>
          <p:cNvSpPr>
            <a:spLocks noGrp="1"/>
          </p:cNvSpPr>
          <p:nvPr>
            <p:ph idx="1"/>
          </p:nvPr>
        </p:nvSpPr>
        <p:spPr/>
        <p:txBody>
          <a:bodyPr/>
          <a:lstStyle/>
          <a:p>
            <a:r>
              <a:rPr lang="ja-JP" altLang="en-US"/>
              <a:t>専用ページ </a:t>
            </a:r>
            <a:r>
              <a:rPr lang="en-US" altLang="ja-JP" dirty="0">
                <a:hlinkClick r:id="rId4"/>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a:p>
            <a:endParaRPr lang="en-US" altLang="ja-JP" dirty="0"/>
          </a:p>
          <a:p>
            <a:endParaRPr kumimoji="1" lang="ja-JP" altLang="en-US"/>
          </a:p>
        </p:txBody>
      </p:sp>
      <p:sp>
        <p:nvSpPr>
          <p:cNvPr id="2" name="タイトル 1">
            <a:extLst>
              <a:ext uri="{FF2B5EF4-FFF2-40B4-BE49-F238E27FC236}">
                <a16:creationId xmlns:a16="http://schemas.microsoft.com/office/drawing/2014/main" id="{BF988ECE-6030-0B31-821A-5FD520A2B18D}"/>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60F3D4DD-83D2-EA73-D2FB-8A6E9F7196D5}"/>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AF23ED3-DDCA-5E32-D009-E54FE900F41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744BE4C-F541-53F6-9E70-CF2E264B5584}"/>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2A82F4A8-BFD9-80E8-0BF6-C1283FFF05F2}"/>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C96473E-DBF3-2842-8339-7C08560F4F2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0454F98E-4CB8-F55F-0BA6-2C52BAE2366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787BD18-BE7A-F09F-5440-EB265209097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C6D48B2E-31A7-8D7C-8D64-E9A8BA8C72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B99A6B4-5170-744B-D81E-E2330D545E2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03D6E7EC-F340-F903-90F3-C7480188CF6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3EDE35D9-19C2-3D5B-96FE-D83BB390901A}"/>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921447D8-9586-BD8C-0E64-0BFC64581B9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8E82EE1-D190-AB96-E879-5FDDA15EBAF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75216DFA-0B22-47A7-CB15-3D52103253A3}"/>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D75B9438-F249-01D1-3B4D-919C2B0552F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219524C8-5941-D086-297F-1689863CBB9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40ED862-AB4F-1D4B-95F3-1388E01C9B70}"/>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51FC3D4-51F7-D65B-644D-EFFFA13E905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2525F898-1608-4630-F577-65F096AC43A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85B0B233-C246-800F-612F-44F22A4DF687}"/>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2D0716E0-014E-3BAD-8BA1-BF466CD129F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EEFCA5A-EB00-36E6-CD8D-116233A0A90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215C3F7E-5C23-1FBC-D5FF-5E4BC63BC1F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4BE23392-DAF1-98AD-84C8-5B8040442F2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1ABB0325-AD3B-1833-73FA-B1DD46A939C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3" name="Zoom Sign Inx2">
            <a:hlinkClick r:id="" action="ppaction://media"/>
            <a:extLst>
              <a:ext uri="{FF2B5EF4-FFF2-40B4-BE49-F238E27FC236}">
                <a16:creationId xmlns:a16="http://schemas.microsoft.com/office/drawing/2014/main" id="{871F257D-0BE6-EFF8-E3CE-F971402469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8435" t="2043" r="18967" b="29368"/>
          <a:stretch/>
        </p:blipFill>
        <p:spPr>
          <a:xfrm>
            <a:off x="1677982" y="2873826"/>
            <a:ext cx="5724000" cy="3528000"/>
          </a:xfrm>
          <a:prstGeom prst="rect">
            <a:avLst/>
          </a:prstGeom>
          <a:ln>
            <a:solidFill>
              <a:srgbClr val="7030A0"/>
            </a:solidFill>
          </a:ln>
        </p:spPr>
      </p:pic>
      <p:sp>
        <p:nvSpPr>
          <p:cNvPr id="30" name="正方形/長方形 29">
            <a:extLst>
              <a:ext uri="{FF2B5EF4-FFF2-40B4-BE49-F238E27FC236}">
                <a16:creationId xmlns:a16="http://schemas.microsoft.com/office/drawing/2014/main" id="{BD539FC1-CF21-5FD1-1214-BA6F21BCC89D}"/>
              </a:ext>
            </a:extLst>
          </p:cNvPr>
          <p:cNvSpPr/>
          <p:nvPr/>
        </p:nvSpPr>
        <p:spPr>
          <a:xfrm>
            <a:off x="1652830" y="3213000"/>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吹き出し 30">
            <a:extLst>
              <a:ext uri="{FF2B5EF4-FFF2-40B4-BE49-F238E27FC236}">
                <a16:creationId xmlns:a16="http://schemas.microsoft.com/office/drawing/2014/main" id="{483F7B50-2D3D-FC2C-B48C-F8F916784DAF}"/>
              </a:ext>
            </a:extLst>
          </p:cNvPr>
          <p:cNvSpPr/>
          <p:nvPr/>
        </p:nvSpPr>
        <p:spPr>
          <a:xfrm>
            <a:off x="107504" y="3933056"/>
            <a:ext cx="1368152" cy="792088"/>
          </a:xfrm>
          <a:prstGeom prst="wedgeRoundRectCallout">
            <a:avLst>
              <a:gd name="adj1" fmla="val 64657"/>
              <a:gd name="adj2" fmla="val -1314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spTree>
    <p:extLst>
      <p:ext uri="{BB962C8B-B14F-4D97-AF65-F5344CB8AC3E}">
        <p14:creationId xmlns:p14="http://schemas.microsoft.com/office/powerpoint/2010/main" val="93570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500"/>
                                  </p:stCondLst>
                                  <p:childTnLst>
                                    <p:cmd type="call" cmd="playFrom(0.0)">
                                      <p:cBhvr>
                                        <p:cTn id="11" dur="2300"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3"/>
                </p:tgtEl>
              </p:cMediaNode>
            </p:video>
            <p:seq concurrent="1" nextAc="seek">
              <p:cTn id="13" restart="whenNotActive" fill="hold" evtFilter="cancelBubble" nodeType="interactiveSeq">
                <p:stCondLst>
                  <p:cond evt="onClick" delay="0">
                    <p:tgtEl>
                      <p:spTgt spid="3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3"/>
                                        </p:tgtEl>
                                      </p:cBhvr>
                                    </p:cmd>
                                  </p:childTnLst>
                                </p:cTn>
                              </p:par>
                            </p:childTnLst>
                          </p:cTn>
                        </p:par>
                      </p:childTnLst>
                    </p:cTn>
                  </p:par>
                </p:childTnLst>
              </p:cTn>
              <p:nextCondLst>
                <p:cond evt="onClick" delay="0">
                  <p:tgtEl>
                    <p:spTgt spid="33"/>
                  </p:tgtEl>
                </p:cond>
              </p:nextCondLst>
            </p:seq>
          </p:childTnLst>
        </p:cTn>
      </p:par>
    </p:tnLst>
    <p:bldLst>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6920F9F8-0F51-DF45-841A-B0EB498AE82D}"/>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3F394B8F-0801-EE0E-D975-B35469A1697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FD39C70B-6EE7-4EA8-7C40-B9CA4D2FFAA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2573DB9B-A0DE-B2FC-6F78-D6F9AFA1AD4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00CA3B61-5F3F-6F37-9486-5935D6DB77E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425D9FC3-BFAF-741C-0771-51DCD79930F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B7889073-9070-2E02-9536-9DE32C7208B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D7802935-A3C7-11A0-E59C-637977B28AD9}"/>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34DE613-C1D8-F512-2DDE-2CF83AF34BD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1AA3C4A-404A-7B04-D009-B26AF11D437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C01E7F46-45F3-8E56-6B97-F6E472BAA7C2}"/>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5A1F7EE-A10A-371C-9609-29B1E2832EB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A5C8E08-58A3-7500-3DCB-48091C85689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7719593-2E07-DE74-AB15-3CA701C464E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2F9B3E42-4C93-1E1F-11F3-F84A86D5D89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4A29183A-F0DA-7C0C-07F8-CCB6352266F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E73A817B-9941-A46D-DEFA-5A307E39B5BD}"/>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8C4BDF4-2C15-976C-3C4B-A90C791266B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5B26BE0-3A2C-2C1A-81B8-91F607FF26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6876373A-1938-4D52-5814-80EA5CA038B8}"/>
              </a:ext>
            </a:extLst>
          </p:cNvPr>
          <p:cNvSpPr>
            <a:spLocks noGrp="1"/>
          </p:cNvSpPr>
          <p:nvPr>
            <p:ph type="title"/>
          </p:nvPr>
        </p:nvSpPr>
        <p:spPr/>
        <p:txBody>
          <a:bodyPr/>
          <a:lstStyle/>
          <a:p>
            <a:r>
              <a:rPr kumimoji="1" lang="ja-JP" altLang="en-US"/>
              <a:t>ミーティングの設定</a:t>
            </a:r>
          </a:p>
        </p:txBody>
      </p:sp>
      <p:sp>
        <p:nvSpPr>
          <p:cNvPr id="3" name="コンテンツ プレースホルダー 2">
            <a:extLst>
              <a:ext uri="{FF2B5EF4-FFF2-40B4-BE49-F238E27FC236}">
                <a16:creationId xmlns:a16="http://schemas.microsoft.com/office/drawing/2014/main" id="{E18D2343-62B5-5233-5A26-D7D131B983DF}"/>
              </a:ext>
            </a:extLst>
          </p:cNvPr>
          <p:cNvSpPr>
            <a:spLocks noGrp="1"/>
          </p:cNvSpPr>
          <p:nvPr>
            <p:ph idx="1"/>
          </p:nvPr>
        </p:nvSpPr>
        <p:spPr/>
        <p:txBody>
          <a:bodyPr/>
          <a:lstStyle/>
          <a:p>
            <a:r>
              <a:rPr lang="ja-JP" altLang="en-US"/>
              <a:t>「スケジュール」を押し，設定画面でトピック（会議室の名前）や日時等を入力します</a:t>
            </a:r>
          </a:p>
        </p:txBody>
      </p:sp>
      <p:sp>
        <p:nvSpPr>
          <p:cNvPr id="4" name="日付プレースホルダー 3">
            <a:extLst>
              <a:ext uri="{FF2B5EF4-FFF2-40B4-BE49-F238E27FC236}">
                <a16:creationId xmlns:a16="http://schemas.microsoft.com/office/drawing/2014/main" id="{6F465F8B-C019-1EAD-A4C4-ECDA83626325}"/>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65D24715-F28F-A56F-66EE-6199F730FD4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7FFB656-A8E6-998D-F487-3565C6F4A06B}"/>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
        <p:nvSpPr>
          <p:cNvPr id="26" name="正方形/長方形 25">
            <a:extLst>
              <a:ext uri="{FF2B5EF4-FFF2-40B4-BE49-F238E27FC236}">
                <a16:creationId xmlns:a16="http://schemas.microsoft.com/office/drawing/2014/main" id="{5039F717-7D78-B934-FE7D-926FD92DFA99}"/>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14F1A9A2-799F-3DAE-944D-4A96EB3F6238}"/>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471CD72B-09AB-9AA7-F5BB-DA262A987CA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1" name="Zoom ミーティング設定1x2">
            <a:hlinkClick r:id="" action="ppaction://media"/>
            <a:extLst>
              <a:ext uri="{FF2B5EF4-FFF2-40B4-BE49-F238E27FC236}">
                <a16:creationId xmlns:a16="http://schemas.microsoft.com/office/drawing/2014/main" id="{01713945-D970-1806-EE46-4908076C15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831" t="1975" r="18963" b="21738"/>
          <a:stretch/>
        </p:blipFill>
        <p:spPr>
          <a:xfrm>
            <a:off x="2216018" y="2420888"/>
            <a:ext cx="5688000" cy="3924000"/>
          </a:xfrm>
          <a:prstGeom prst="rect">
            <a:avLst/>
          </a:prstGeom>
          <a:ln>
            <a:solidFill>
              <a:srgbClr val="7030A0"/>
            </a:solidFill>
          </a:ln>
        </p:spPr>
      </p:pic>
      <p:sp>
        <p:nvSpPr>
          <p:cNvPr id="33" name="正方形/長方形 32">
            <a:extLst>
              <a:ext uri="{FF2B5EF4-FFF2-40B4-BE49-F238E27FC236}">
                <a16:creationId xmlns:a16="http://schemas.microsoft.com/office/drawing/2014/main" id="{2F318C4C-978D-6716-666B-7501855E4618}"/>
              </a:ext>
            </a:extLst>
          </p:cNvPr>
          <p:cNvSpPr/>
          <p:nvPr/>
        </p:nvSpPr>
        <p:spPr>
          <a:xfrm>
            <a:off x="5364088" y="3212976"/>
            <a:ext cx="57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角丸四角形吹き出し 28">
            <a:extLst>
              <a:ext uri="{FF2B5EF4-FFF2-40B4-BE49-F238E27FC236}">
                <a16:creationId xmlns:a16="http://schemas.microsoft.com/office/drawing/2014/main" id="{6D2B5365-13C3-EBF7-E998-D93AD463C518}"/>
              </a:ext>
            </a:extLst>
          </p:cNvPr>
          <p:cNvSpPr/>
          <p:nvPr/>
        </p:nvSpPr>
        <p:spPr>
          <a:xfrm>
            <a:off x="1239982" y="2975330"/>
            <a:ext cx="2133600" cy="486044"/>
          </a:xfrm>
          <a:prstGeom prst="wedgeRoundRectCallout">
            <a:avLst>
              <a:gd name="adj1" fmla="val 143546"/>
              <a:gd name="adj2" fmla="val 251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Tree>
    <p:extLst>
      <p:ext uri="{BB962C8B-B14F-4D97-AF65-F5344CB8AC3E}">
        <p14:creationId xmlns:p14="http://schemas.microsoft.com/office/powerpoint/2010/main" val="72771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500"/>
                                  </p:stCondLst>
                                  <p:childTnLst>
                                    <p:animScale>
                                      <p:cBhvr>
                                        <p:cTn id="11" dur="500" fill="hold"/>
                                        <p:tgtEl>
                                          <p:spTgt spid="31"/>
                                        </p:tgtEl>
                                      </p:cBhvr>
                                      <p:by x="150000" y="150000"/>
                                    </p:animScale>
                                  </p:childTnLst>
                                </p:cTn>
                              </p:par>
                              <p:par>
                                <p:cTn id="12" presetID="0" presetClass="path" presetSubtype="0" accel="50000" decel="50000" fill="hold" nodeType="withEffect">
                                  <p:stCondLst>
                                    <p:cond delay="500"/>
                                  </p:stCondLst>
                                  <p:childTnLst>
                                    <p:animMotion origin="layout" path="M 1.38889E-6 -3.7037E-7 L -0.05122 -0.09444 " pathEditMode="relative" rAng="0" ptsTypes="AA">
                                      <p:cBhvr>
                                        <p:cTn id="13" dur="500" fill="hold"/>
                                        <p:tgtEl>
                                          <p:spTgt spid="31"/>
                                        </p:tgtEl>
                                        <p:attrNameLst>
                                          <p:attrName>ppt_x</p:attrName>
                                          <p:attrName>ppt_y</p:attrName>
                                        </p:attrNameLst>
                                      </p:cBhvr>
                                      <p:rCtr x="-2569" y="-4722"/>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97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1"/>
                                        </p:tgtEl>
                                      </p:cBhvr>
                                    </p:cmd>
                                  </p:childTnLst>
                                </p:cTn>
                              </p:par>
                            </p:childTnLst>
                          </p:cTn>
                        </p:par>
                      </p:childTnLst>
                    </p:cTn>
                  </p:par>
                </p:childTnLst>
              </p:cTn>
              <p:nextCondLst>
                <p:cond evt="onClick" delay="0">
                  <p:tgtEl>
                    <p:spTgt spid="31"/>
                  </p:tgtEl>
                </p:cond>
              </p:nextCondLst>
            </p:seq>
            <p:video>
              <p:cMediaNode vol="80000">
                <p:cTn id="22" fill="hold" display="0">
                  <p:stCondLst>
                    <p:cond delay="indefinite"/>
                  </p:stCondLst>
                </p:cTn>
                <p:tgtEl>
                  <p:spTgt spid="31"/>
                </p:tgtEl>
              </p:cMediaNode>
            </p:video>
          </p:childTnLst>
        </p:cTn>
      </p:par>
    </p:tnLst>
    <p:bldLst>
      <p:bldP spid="33"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E286F-77B8-7B08-BA95-064A0831BB25}"/>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84C194C2-40EE-0E21-184C-262A5C0D7921}"/>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次のような内容を手短に紹介します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これがすべての基本</a:t>
            </a:r>
            <a:endParaRPr lang="en-US" altLang="ja-JP" u="sng"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公式な手続きはここから</a:t>
            </a:r>
            <a:endParaRPr lang="en-US" altLang="ja-JP" u="sng" dirty="0">
              <a:solidFill>
                <a:srgbClr val="00B050"/>
              </a:solidFill>
            </a:endParaRPr>
          </a:p>
          <a:p>
            <a:pPr lvl="1"/>
            <a:r>
              <a:rPr lang="en-US" altLang="ja-JP" dirty="0"/>
              <a:t>Zoom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オンライン授業の場合</a:t>
            </a:r>
            <a:endParaRPr lang="en-US" altLang="ja-JP" u="sng" dirty="0">
              <a:solidFill>
                <a:srgbClr val="00B050"/>
              </a:solidFill>
            </a:endParaRPr>
          </a:p>
          <a:p>
            <a:pPr lvl="1"/>
            <a:r>
              <a:rPr lang="en-US" altLang="ja-JP" dirty="0"/>
              <a:t>ITC-LMS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u="sng">
                <a:solidFill>
                  <a:srgbClr val="00B050"/>
                </a:solidFill>
              </a:rPr>
              <a:t>教材配布やレポート回収など</a:t>
            </a:r>
          </a:p>
        </p:txBody>
      </p:sp>
      <p:sp>
        <p:nvSpPr>
          <p:cNvPr id="4" name="日付プレースホルダー 3">
            <a:extLst>
              <a:ext uri="{FF2B5EF4-FFF2-40B4-BE49-F238E27FC236}">
                <a16:creationId xmlns:a16="http://schemas.microsoft.com/office/drawing/2014/main" id="{F58409F5-E286-89EB-E9AF-9172A2EFDAE3}"/>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3698034-E383-8171-6EE9-99FDAE6C3D3F}"/>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E2D0622-F137-2D6C-DDFA-1F90B2767493}"/>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756392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6546CDA-0729-F142-E037-AE342B350C89}"/>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3DC875E7-1F95-9E8A-1412-11C72450FE10}"/>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5D7349AD-A714-7C9C-E8EF-BAB2C6AFCC87}"/>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16FD51C-182D-4501-4D84-DE3ED9F49C20}"/>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grpSp>
        <p:nvGrpSpPr>
          <p:cNvPr id="7" name="グループ化 6">
            <a:extLst>
              <a:ext uri="{FF2B5EF4-FFF2-40B4-BE49-F238E27FC236}">
                <a16:creationId xmlns:a16="http://schemas.microsoft.com/office/drawing/2014/main" id="{B0D7D5CE-7028-7CCB-B33F-77B42D02AA61}"/>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FB88C19-3113-3CF5-3857-2ED1B0B79E8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9673515-7346-E7C1-0B7D-5C6183099D9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03A7BBA9-E95C-0EC3-EBF4-A53D8B4DB79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F8F88D2B-8418-1C53-696D-139950891B5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79FE8CB0-52C5-A61C-A326-EF7B3313D2A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C9F5381-C217-670E-07A0-5BC94BDF0F7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5E4D23C-815F-EA46-7621-4992AFCAD48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A79ABDC-7543-DB78-0E09-117705C535A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F72CD7E-AB7C-F4CD-71A8-184E1E68656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0A7961FA-C42C-D82D-32BB-0B1A7789CAE9}"/>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E070D0AB-B832-438B-1A02-973B2D6456A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7A1528DE-FDCC-BC79-7881-1A1F1E07EC6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FA581C2-0EC9-9800-B95D-A46C17CE61EC}"/>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5612363E-CD2C-8E0A-6041-F2CA2164B69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6B1AF454-E30D-A24C-8F52-9BF977B857A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057B2F3-8529-CCB5-EBFA-D5809ED79B5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F098ECE-79BF-CF3C-5CFB-5C2F69006A2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AE148BD9-95EF-2D9F-9038-C8BDD9C608A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6593A8CA-CC0C-C440-4EE4-8EDF816296F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DB9D0BE-12DF-B331-6744-1AB8D85E514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B6D9104F-BB20-11E3-95F6-230F6D9CA7D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B50BBCA-0CB1-CC35-00E9-63F9984E71FE}"/>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pic>
        <p:nvPicPr>
          <p:cNvPr id="31" name="Zoom ミーティング設定2x2">
            <a:hlinkClick r:id="" action="ppaction://media"/>
            <a:extLst>
              <a:ext uri="{FF2B5EF4-FFF2-40B4-BE49-F238E27FC236}">
                <a16:creationId xmlns:a16="http://schemas.microsoft.com/office/drawing/2014/main" id="{78D27FBB-06BA-59CE-01B8-4724E92CF9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435" t="11924" r="18967" b="10386"/>
          <a:stretch/>
        </p:blipFill>
        <p:spPr>
          <a:xfrm>
            <a:off x="1710000" y="2401220"/>
            <a:ext cx="5724000" cy="3996000"/>
          </a:xfrm>
          <a:prstGeom prst="rect">
            <a:avLst/>
          </a:prstGeom>
          <a:ln>
            <a:solidFill>
              <a:srgbClr val="7030A0"/>
            </a:solidFill>
          </a:ln>
        </p:spPr>
      </p:pic>
      <p:sp>
        <p:nvSpPr>
          <p:cNvPr id="30" name="正方形/長方形 29">
            <a:extLst>
              <a:ext uri="{FF2B5EF4-FFF2-40B4-BE49-F238E27FC236}">
                <a16:creationId xmlns:a16="http://schemas.microsoft.com/office/drawing/2014/main" id="{586177E4-BEAB-9078-5A4D-372544C24BA7}"/>
              </a:ext>
            </a:extLst>
          </p:cNvPr>
          <p:cNvSpPr/>
          <p:nvPr/>
        </p:nvSpPr>
        <p:spPr>
          <a:xfrm>
            <a:off x="3959992" y="4941168"/>
            <a:ext cx="75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090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nodeType="afterEffect">
                                  <p:stCondLst>
                                    <p:cond delay="500"/>
                                  </p:stCondLst>
                                  <p:childTnLst>
                                    <p:animScale>
                                      <p:cBhvr>
                                        <p:cTn id="9" dur="500" fill="hold"/>
                                        <p:tgtEl>
                                          <p:spTgt spid="31"/>
                                        </p:tgtEl>
                                      </p:cBhvr>
                                      <p:by x="150000" y="150000"/>
                                    </p:animScale>
                                  </p:childTnLst>
                                </p:cTn>
                              </p:par>
                              <p:par>
                                <p:cTn id="10" presetID="0" presetClass="path" presetSubtype="0" accel="50000" decel="50000" fill="hold" nodeType="withEffect">
                                  <p:stCondLst>
                                    <p:cond delay="500"/>
                                  </p:stCondLst>
                                  <p:childTnLst>
                                    <p:animMotion origin="layout" path="M -0.02552 0.03703 L -0.02552 -0.12038 " pathEditMode="relative" ptsTypes="AA">
                                      <p:cBhvr>
                                        <p:cTn id="11" dur="500" fill="hold"/>
                                        <p:tgtEl>
                                          <p:spTgt spid="31"/>
                                        </p:tgtEl>
                                        <p:attrNameLst>
                                          <p:attrName>ppt_x</p:attrName>
                                          <p:attrName>ppt_y</p:attrName>
                                        </p:attrNameLst>
                                      </p:cBhvr>
                                    </p:animMotion>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71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1"/>
                </p:tgtEl>
              </p:cMediaNode>
            </p:video>
            <p:seq concurrent="1" nextAc="seek">
              <p:cTn id="16" restart="whenNotActive" fill="hold" evtFilter="cancelBubble" nodeType="interactiveSeq">
                <p:stCondLst>
                  <p:cond evt="onClick" delay="0">
                    <p:tgtEl>
                      <p:spTgt spid="3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1"/>
                                        </p:tgtEl>
                                      </p:cBhvr>
                                    </p:cmd>
                                  </p:childTnLst>
                                </p:cTn>
                              </p:par>
                            </p:childTnLst>
                          </p:cTn>
                        </p:par>
                      </p:childTnLst>
                    </p:cTn>
                  </p:par>
                </p:childTnLst>
              </p:cTn>
              <p:nextCondLst>
                <p:cond evt="onClick" delay="0">
                  <p:tgtEl>
                    <p:spTgt spid="31"/>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0C01352-87ED-926D-F432-E694117E8AE3}"/>
              </a:ext>
            </a:extLst>
          </p:cNvPr>
          <p:cNvSpPr>
            <a:spLocks noGrp="1"/>
          </p:cNvSpPr>
          <p:nvPr>
            <p:ph idx="1"/>
          </p:nvPr>
        </p:nvSpPr>
        <p:spPr/>
        <p:txBody>
          <a:bodyPr/>
          <a:lstStyle/>
          <a:p>
            <a:r>
              <a:rPr lang="ja-JP" altLang="en-US"/>
              <a:t>「保存」ボタンを押し，「招待状をコピー」を押すと，</a:t>
            </a:r>
            <a:r>
              <a:rPr lang="en-US" altLang="ja-JP" dirty="0"/>
              <a:t>URL</a:t>
            </a:r>
            <a:r>
              <a:rPr lang="ja-JP" altLang="en-US"/>
              <a:t>，ミーティング</a:t>
            </a:r>
            <a:r>
              <a:rPr lang="en-US" altLang="ja-JP" dirty="0"/>
              <a:t>ID</a:t>
            </a:r>
            <a:r>
              <a:rPr lang="ja-JP" altLang="en-US"/>
              <a:t>，パスコードが現れます</a:t>
            </a:r>
          </a:p>
        </p:txBody>
      </p:sp>
      <p:sp>
        <p:nvSpPr>
          <p:cNvPr id="4" name="日付プレースホルダー 3">
            <a:extLst>
              <a:ext uri="{FF2B5EF4-FFF2-40B4-BE49-F238E27FC236}">
                <a16:creationId xmlns:a16="http://schemas.microsoft.com/office/drawing/2014/main" id="{6DFC9F89-8517-4AA3-D5BC-9E4576C6EC9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B5ADD673-48BF-883B-9467-DF6D5A58B33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22A6C06-ECB6-1C60-3BF1-B3A89F0A9315}"/>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grpSp>
        <p:nvGrpSpPr>
          <p:cNvPr id="7" name="グループ化 6">
            <a:extLst>
              <a:ext uri="{FF2B5EF4-FFF2-40B4-BE49-F238E27FC236}">
                <a16:creationId xmlns:a16="http://schemas.microsoft.com/office/drawing/2014/main" id="{3F90E84C-FB7E-A27B-8885-C7925EACDFE9}"/>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75AF674-CABB-92E3-2E3F-FE28AEA94CA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A3D04EE2-6F5A-BD24-66D0-B116AE6A478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966E865E-8750-3ED3-C1A6-6688DBF0F67A}"/>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FF280C5F-9E5B-1FAC-0FC1-6C0CD0672AE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F3E0C7A8-BACB-823B-BA9B-E05BEB9C77A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137B781A-595F-3183-3B6A-466251FC711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BDC76C52-D173-A383-21E2-348A6533342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F445E075-526D-BB14-0229-FB5DE4D6B8C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1BEE8CA2-E726-BEDC-515C-94F62A41E3B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C938D675-B056-D9C2-AD07-DAFDA476D4FE}"/>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BF42CAE6-C5A9-2526-C54A-5D55918C5B0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BBEC412A-04C1-5B39-51B0-28995610B15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B3C671CE-925D-8D85-E63D-7FFA8C20562B}"/>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34EBEB73-57B3-225E-1A3F-22C173BD6C3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D65A085A-4348-3D9A-94B1-474E4E957C9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E2DE5233-BBAB-DCDE-C1FD-98E05637EE56}"/>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6A767709-E24D-EB5F-D682-311FEB013A4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DBBDC66D-0EFD-6808-6964-579CD23595C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19A87C17-8D0D-4BEC-B55C-F6F6D6B532A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9F857564-83A0-73CA-A376-C84B1361D93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9E205D01-0B06-7E5B-9F27-2E327E2A2D7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0B06993-47ED-91D6-41F4-0DF3B00DCB79}"/>
              </a:ext>
            </a:extLst>
          </p:cNvPr>
          <p:cNvSpPr>
            <a:spLocks noGrp="1"/>
          </p:cNvSpPr>
          <p:nvPr>
            <p:ph type="title"/>
          </p:nvPr>
        </p:nvSpPr>
        <p:spPr/>
        <p:txBody>
          <a:bodyPr/>
          <a:lstStyle/>
          <a:p>
            <a:r>
              <a:rPr lang="ja-JP" altLang="en-US"/>
              <a:t>ミーティングの設定</a:t>
            </a:r>
            <a:endParaRPr kumimoji="1" lang="ja-JP" altLang="en-US"/>
          </a:p>
        </p:txBody>
      </p:sp>
      <p:pic>
        <p:nvPicPr>
          <p:cNvPr id="31" name="Zoom ミーティング設定3x2">
            <a:hlinkClick r:id="" action="ppaction://media"/>
            <a:extLst>
              <a:ext uri="{FF2B5EF4-FFF2-40B4-BE49-F238E27FC236}">
                <a16:creationId xmlns:a16="http://schemas.microsoft.com/office/drawing/2014/main" id="{C278DE1B-7077-4BFC-C9AA-ED795BD7E7B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829" t="27210" r="18967" b="1400"/>
          <a:stretch/>
        </p:blipFill>
        <p:spPr>
          <a:xfrm>
            <a:off x="2628000" y="2602800"/>
            <a:ext cx="5688000" cy="3672000"/>
          </a:xfrm>
          <a:prstGeom prst="rect">
            <a:avLst/>
          </a:prstGeom>
          <a:ln>
            <a:solidFill>
              <a:srgbClr val="7030A0"/>
            </a:solidFill>
          </a:ln>
        </p:spPr>
      </p:pic>
      <p:sp>
        <p:nvSpPr>
          <p:cNvPr id="30" name="正方形/長方形 29">
            <a:extLst>
              <a:ext uri="{FF2B5EF4-FFF2-40B4-BE49-F238E27FC236}">
                <a16:creationId xmlns:a16="http://schemas.microsoft.com/office/drawing/2014/main" id="{B04F5E00-969E-72FF-92E5-B1E6E23DF361}"/>
              </a:ext>
            </a:extLst>
          </p:cNvPr>
          <p:cNvSpPr/>
          <p:nvPr/>
        </p:nvSpPr>
        <p:spPr>
          <a:xfrm>
            <a:off x="4104000" y="6048000"/>
            <a:ext cx="360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7528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nodeType="afterEffect">
                                  <p:stCondLst>
                                    <p:cond delay="500"/>
                                  </p:stCondLst>
                                  <p:childTnLst>
                                    <p:animScale>
                                      <p:cBhvr>
                                        <p:cTn id="9" dur="500" fill="hold"/>
                                        <p:tgtEl>
                                          <p:spTgt spid="31"/>
                                        </p:tgtEl>
                                      </p:cBhvr>
                                      <p:by x="150000" y="150000"/>
                                    </p:animScale>
                                  </p:childTnLst>
                                </p:cTn>
                              </p:par>
                              <p:par>
                                <p:cTn id="10" presetID="0" presetClass="path" presetSubtype="0" accel="50000" decel="50000" fill="hold" nodeType="withEffect">
                                  <p:stCondLst>
                                    <p:cond delay="500"/>
                                  </p:stCondLst>
                                  <p:childTnLst>
                                    <p:animMotion origin="layout" path="M -3.88889E-6 -2.22222E-6 L -0.09062 -0.13634 " pathEditMode="relative" rAng="0" ptsTypes="AA">
                                      <p:cBhvr>
                                        <p:cTn id="11" dur="500" fill="hold"/>
                                        <p:tgtEl>
                                          <p:spTgt spid="31"/>
                                        </p:tgtEl>
                                        <p:attrNameLst>
                                          <p:attrName>ppt_x</p:attrName>
                                          <p:attrName>ppt_y</p:attrName>
                                        </p:attrNameLst>
                                      </p:cBhvr>
                                      <p:rCtr x="-4531" y="-6829"/>
                                    </p:animMotion>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8917"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1"/>
                </p:tgtEl>
              </p:cMediaNode>
            </p:video>
            <p:seq concurrent="1" nextAc="seek">
              <p:cTn id="16" restart="whenNotActive" fill="hold" evtFilter="cancelBubble" nodeType="interactiveSeq">
                <p:stCondLst>
                  <p:cond evt="onClick" delay="0">
                    <p:tgtEl>
                      <p:spTgt spid="3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1"/>
                                        </p:tgtEl>
                                      </p:cBhvr>
                                    </p:cmd>
                                  </p:childTnLst>
                                </p:cTn>
                              </p:par>
                            </p:childTnLst>
                          </p:cTn>
                        </p:par>
                      </p:childTnLst>
                    </p:cTn>
                  </p:par>
                </p:childTnLst>
              </p:cTn>
              <p:nextCondLst>
                <p:cond evt="onClick" delay="0">
                  <p:tgtEl>
                    <p:spTgt spid="31"/>
                  </p:tgtEl>
                </p:cond>
              </p:nextCondLst>
            </p:seq>
          </p:childTnLst>
        </p:cTn>
      </p:par>
    </p:tnLst>
    <p:bldLst>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4565FCB-F19F-E864-08AC-390C6BFA151E}"/>
              </a:ext>
            </a:extLst>
          </p:cNvPr>
          <p:cNvSpPr>
            <a:spLocks noGrp="1"/>
          </p:cNvSpPr>
          <p:nvPr>
            <p:ph idx="1"/>
          </p:nvPr>
        </p:nvSpPr>
        <p:spPr/>
        <p:txBody>
          <a:bodyPr/>
          <a:lstStyle/>
          <a:p>
            <a:r>
              <a:rPr lang="ja-JP" altLang="en-US"/>
              <a:t>入室制限のために「待機室」や「参加時に認証を求める」を使う場合には，注意が必要です</a:t>
            </a:r>
            <a:endParaRPr lang="en-US" altLang="ja-JP" dirty="0"/>
          </a:p>
          <a:p>
            <a:pPr lvl="1"/>
            <a:r>
              <a:rPr lang="ja-JP" altLang="en-US"/>
              <a:t>特に慣れていない学生に認証を求めると，入れないことがあります</a:t>
            </a:r>
            <a:endParaRPr lang="en-US" altLang="ja-JP" dirty="0"/>
          </a:p>
          <a:p>
            <a:pPr lvl="1"/>
            <a:r>
              <a:rPr lang="ja-JP" altLang="en-US"/>
              <a:t>全員を待機室で待たせると，入室許可を出すのが大変です</a:t>
            </a:r>
            <a:endParaRPr lang="en-US" altLang="ja-JP" dirty="0"/>
          </a:p>
          <a:p>
            <a:pPr lvl="1"/>
            <a:r>
              <a:rPr lang="ja-JP" altLang="en-US"/>
              <a:t>参考：</a:t>
            </a:r>
            <a:r>
              <a:rPr lang="en-US" altLang="ja-JP" dirty="0"/>
              <a:t> </a:t>
            </a:r>
            <a:r>
              <a:rPr lang="en" altLang="ja-JP" dirty="0">
                <a:hlinkClick r:id="rId2"/>
              </a:rPr>
              <a:t>https://utelecon.adm.u-tokyo.ac.jp/faculty_members/zoom_access_control</a:t>
            </a:r>
            <a:endParaRPr lang="ja-JP" altLang="en-US"/>
          </a:p>
        </p:txBody>
      </p:sp>
      <p:sp>
        <p:nvSpPr>
          <p:cNvPr id="4" name="日付プレースホルダー 3">
            <a:extLst>
              <a:ext uri="{FF2B5EF4-FFF2-40B4-BE49-F238E27FC236}">
                <a16:creationId xmlns:a16="http://schemas.microsoft.com/office/drawing/2014/main" id="{F9FE230C-C883-985A-D2E1-CF74DD0B634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5B48A51-3D49-00CF-A4AD-6852BC156B8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139DC94-C997-36C1-0198-5C3F933D3DD9}"/>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pSp>
        <p:nvGrpSpPr>
          <p:cNvPr id="7" name="グループ化 6">
            <a:extLst>
              <a:ext uri="{FF2B5EF4-FFF2-40B4-BE49-F238E27FC236}">
                <a16:creationId xmlns:a16="http://schemas.microsoft.com/office/drawing/2014/main" id="{A943BEE3-D337-50FA-D621-69ED8E1B285D}"/>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C5E71A19-C8A2-9DBF-1960-4DD2205E1BF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5919E4C-0B2C-BD48-70C2-269ABE5E349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293CC4B-E681-A6E5-6922-F43971F7971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6A04714-A37D-54B2-8D1D-72E011FD3CA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1B44609E-5D2C-08FD-B5E6-899E841C779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7B509AF-816E-B72A-3613-C1B14E05AED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FD939EA-9ED1-E6AA-E0C0-92AFF7D25C2E}"/>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47B59A9-2679-316F-63EB-26B07584CD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8F5C32B5-534A-13D1-39C7-F67CDA1B029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0D447DAA-F65A-6A8F-D262-F2F1C4D87F9C}"/>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7342CD5F-64A9-0749-58B7-0C20EF2CBD9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4BFAFD0-3518-44CC-29B9-30B9EFC420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BF08B8D3-ED31-4C80-555B-2C250F8FC3B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13E8C12D-ABA8-825D-5E3E-B8250BB92E3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C369097-9CC4-B610-A591-7E8150E18F6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15B3642A-A559-DF55-BC93-35C70942262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6418B29E-63AF-6CF4-DEFA-82630EAB8CA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9777E2E1-7A3C-2754-2F65-AB7235FE2E4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46BC358-0B8A-1C4A-19AF-40243248C2EE}"/>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57293C8A-95B3-7C50-09F1-A87850EC823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308AA49F-4B59-1CC0-618B-9DE9F4ECF51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9" name="図 28">
            <a:extLst>
              <a:ext uri="{FF2B5EF4-FFF2-40B4-BE49-F238E27FC236}">
                <a16:creationId xmlns:a16="http://schemas.microsoft.com/office/drawing/2014/main" id="{CA7E7AB0-79F5-CF85-F344-E01C9E13C086}"/>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827584" y="5029550"/>
            <a:ext cx="7343999" cy="1296000"/>
          </a:xfrm>
          <a:prstGeom prst="rect">
            <a:avLst/>
          </a:prstGeom>
        </p:spPr>
      </p:pic>
      <p:sp>
        <p:nvSpPr>
          <p:cNvPr id="30" name="正方形/長方形 29">
            <a:extLst>
              <a:ext uri="{FF2B5EF4-FFF2-40B4-BE49-F238E27FC236}">
                <a16:creationId xmlns:a16="http://schemas.microsoft.com/office/drawing/2014/main" id="{18A773DC-B7F8-811D-74A6-DF9F04E3A223}"/>
              </a:ext>
            </a:extLst>
          </p:cNvPr>
          <p:cNvSpPr/>
          <p:nvPr/>
        </p:nvSpPr>
        <p:spPr>
          <a:xfrm>
            <a:off x="3779912" y="5480043"/>
            <a:ext cx="2773288" cy="628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34974AD-82B6-8400-D950-0C355C1586E2}"/>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2925056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BA3D6-8B0A-9B65-4EE6-28BFEA31FF22}"/>
              </a:ext>
            </a:extLst>
          </p:cNvPr>
          <p:cNvSpPr>
            <a:spLocks noGrp="1"/>
          </p:cNvSpPr>
          <p:nvPr>
            <p:ph type="title"/>
          </p:nvPr>
        </p:nvSpPr>
        <p:spPr/>
        <p:txBody>
          <a:bodyPr/>
          <a:lstStyle/>
          <a:p>
            <a:r>
              <a:rPr kumimoji="1" lang="ja-JP" altLang="en-US"/>
              <a:t>その他いろいろ</a:t>
            </a:r>
          </a:p>
        </p:txBody>
      </p:sp>
      <p:sp>
        <p:nvSpPr>
          <p:cNvPr id="3" name="コンテンツ プレースホルダー 2">
            <a:extLst>
              <a:ext uri="{FF2B5EF4-FFF2-40B4-BE49-F238E27FC236}">
                <a16:creationId xmlns:a16="http://schemas.microsoft.com/office/drawing/2014/main" id="{F5E62DBC-E415-BC00-F6E3-F25F0EB00E90}"/>
              </a:ext>
            </a:extLst>
          </p:cNvPr>
          <p:cNvSpPr>
            <a:spLocks noGrp="1"/>
          </p:cNvSpPr>
          <p:nvPr>
            <p:ph idx="1"/>
          </p:nvPr>
        </p:nvSpPr>
        <p:spPr/>
        <p:txBody>
          <a:bodyPr>
            <a:normAutofit fontScale="92500"/>
          </a:bodyPr>
          <a:lstStyle/>
          <a:p>
            <a:r>
              <a:rPr lang="ja-JP" altLang="en-US"/>
              <a:t>他のサインイン方法</a:t>
            </a:r>
            <a:endParaRPr lang="en-US" altLang="ja-JP" dirty="0"/>
          </a:p>
          <a:p>
            <a:pPr lvl="1"/>
            <a:r>
              <a:rPr lang="en" altLang="ja-JP" dirty="0">
                <a:hlinkClick r:id="rId2"/>
              </a:rPr>
              <a:t>https://zoom.us/</a:t>
            </a:r>
            <a:r>
              <a:rPr lang="en" altLang="ja-JP" dirty="0"/>
              <a:t> </a:t>
            </a:r>
            <a:r>
              <a:rPr lang="ja-JP" altLang="en-US"/>
              <a:t>からサインインすることも可能です</a:t>
            </a:r>
            <a:endParaRPr lang="en-US" altLang="ja-JP" dirty="0"/>
          </a:p>
          <a:p>
            <a:pPr lvl="2"/>
            <a:r>
              <a:rPr lang="ja-JP" altLang="en-US"/>
              <a:t>「サインイン」を押す，「</a:t>
            </a:r>
            <a:r>
              <a:rPr lang="en-US" altLang="ja-JP" dirty="0"/>
              <a:t>SSO</a:t>
            </a:r>
            <a:r>
              <a:rPr lang="ja-JP" altLang="en-US"/>
              <a:t>」を押す，「</a:t>
            </a:r>
            <a:r>
              <a:rPr lang="en-US" altLang="ja-JP" dirty="0"/>
              <a:t>u-</a:t>
            </a:r>
            <a:r>
              <a:rPr lang="en-US" altLang="ja-JP" dirty="0" err="1"/>
              <a:t>tokyo</a:t>
            </a:r>
            <a:r>
              <a:rPr lang="en-US" altLang="ja-JP" dirty="0"/>
              <a:t>-ac-</a:t>
            </a:r>
            <a:r>
              <a:rPr lang="en-US" altLang="ja-JP" dirty="0" err="1"/>
              <a:t>jp</a:t>
            </a:r>
            <a:r>
              <a:rPr lang="ja-JP" altLang="en-US"/>
              <a:t>」と入力する，と手間がかかります</a:t>
            </a:r>
            <a:endParaRPr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p>
          <a:p>
            <a:r>
              <a:rPr lang="ja-JP" altLang="en-US"/>
              <a:t>（注）別の</a:t>
            </a:r>
            <a:r>
              <a:rPr lang="en-US" altLang="ja-JP" dirty="0"/>
              <a:t> Zoom </a:t>
            </a:r>
            <a:r>
              <a:rPr lang="ja-JP" altLang="en-US"/>
              <a:t>アカウントを普段使っている場合</a:t>
            </a:r>
            <a:endParaRPr lang="en-US" altLang="ja-JP" dirty="0"/>
          </a:p>
          <a:p>
            <a:pPr lvl="1"/>
            <a:r>
              <a:rPr lang="ja-JP" altLang="en-US"/>
              <a:t>別の</a:t>
            </a:r>
            <a:r>
              <a:rPr lang="en-US" altLang="ja-JP" dirty="0"/>
              <a:t> Zoom </a:t>
            </a:r>
            <a:r>
              <a:rPr lang="ja-JP" altLang="en-US"/>
              <a:t>アカウントでサインインしている場合，一旦サインアウトしてから，</a:t>
            </a:r>
            <a:r>
              <a:rPr lang="en-US" altLang="ja-JP" dirty="0" err="1"/>
              <a:t>UTokyo</a:t>
            </a:r>
            <a:r>
              <a:rPr lang="en-US" altLang="ja-JP" dirty="0"/>
              <a:t> Account </a:t>
            </a:r>
            <a:r>
              <a:rPr lang="ja-JP" altLang="en-US"/>
              <a:t>でサインインしてください</a:t>
            </a:r>
            <a:endParaRPr lang="en-US" altLang="ja-JP" dirty="0"/>
          </a:p>
        </p:txBody>
      </p:sp>
      <p:sp>
        <p:nvSpPr>
          <p:cNvPr id="4" name="日付プレースホルダー 3">
            <a:extLst>
              <a:ext uri="{FF2B5EF4-FFF2-40B4-BE49-F238E27FC236}">
                <a16:creationId xmlns:a16="http://schemas.microsoft.com/office/drawing/2014/main" id="{651A06C6-7BE9-3AF9-28CE-EDC7C16FC9E3}"/>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B7CED07-61AC-B524-3AFC-C967EED0014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C5A5364-B03B-DB6B-F8C0-948CEBDA081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7" name="グループ化 6">
            <a:extLst>
              <a:ext uri="{FF2B5EF4-FFF2-40B4-BE49-F238E27FC236}">
                <a16:creationId xmlns:a16="http://schemas.microsoft.com/office/drawing/2014/main" id="{A7CFB0F2-08C3-B823-78A9-1994F2C85D6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FC4E9C5-2A5D-4574-7EE3-590E83F3436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CDA2A7A-8054-533C-C4F5-E31E2BF05CC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9AF94DAC-1454-BFA2-5DCF-46AA847CBF9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12C472E5-0762-B485-660F-6A65F94F7BE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E6F0B33A-FFD2-4578-E37D-45673995E58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4003045F-7B3B-E3B7-95A4-A3F90B58557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C8BD16C-EFFE-3251-2F38-9146D7CBADC0}"/>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65206E7-825A-FA7E-50E3-85589C3E6EE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13CEF89-F735-2162-A10E-94BC446C3BB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2822022E-76FD-C43E-C00D-0CF772AF2B1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36D37419-F0E6-0444-D07E-8342E132BF5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54AA06CE-74B4-2B4B-AF45-1927BE67D8D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565EEF00-1177-DEFB-28FA-DD1E0D0FB6F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41682FA6-51F9-3FCF-4EB8-DFA74E0280F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E3ADB691-DED6-F1A1-6B07-F4BAB6FCF11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7DF0C52-35EB-BA8D-0541-B0796CF29F86}"/>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58A2F80-0E56-E824-4D5D-8CE3DB79570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1137C172-736B-08FB-6B17-E5E0878ABB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1AD0599-9D07-C262-AD05-9F2FF459CF89}"/>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BF80A2E5-7F9B-12DB-8724-23BA8FE58BA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08DDEAF2-E3B6-A33F-8563-E746583C282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371785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00F150-51B7-C47A-3BAE-0B791A23F657}"/>
              </a:ext>
            </a:extLst>
          </p:cNvPr>
          <p:cNvSpPr>
            <a:spLocks noGrp="1"/>
          </p:cNvSpPr>
          <p:nvPr>
            <p:ph type="title"/>
          </p:nvPr>
        </p:nvSpPr>
        <p:spPr/>
        <p:txBody>
          <a:bodyPr/>
          <a:lstStyle/>
          <a:p>
            <a:r>
              <a:rPr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BF19664A-7BD2-D12F-B687-D7D3D74BACDC}"/>
              </a:ext>
            </a:extLst>
          </p:cNvPr>
          <p:cNvSpPr>
            <a:spLocks noGrp="1"/>
          </p:cNvSpPr>
          <p:nvPr>
            <p:ph idx="1"/>
          </p:nvPr>
        </p:nvSpPr>
        <p:spPr/>
        <p:txBody>
          <a:bodyPr/>
          <a:lstStyle/>
          <a:p>
            <a:r>
              <a:rPr lang="ja-JP" altLang="en-US"/>
              <a:t>教材配布，レポート回収，小テストなどに使えます</a:t>
            </a:r>
            <a:endParaRPr lang="en-US" altLang="ja-JP" dirty="0"/>
          </a:p>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B3300CC7-D0C1-5FB5-C3F4-32BFBE85530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AB3B935D-5C3A-AC26-2AAC-CB4AA68F7B3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07BE7A1-705C-AB72-942C-C767AD9C4DE6}"/>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grpSp>
        <p:nvGrpSpPr>
          <p:cNvPr id="7" name="グループ化 6">
            <a:extLst>
              <a:ext uri="{FF2B5EF4-FFF2-40B4-BE49-F238E27FC236}">
                <a16:creationId xmlns:a16="http://schemas.microsoft.com/office/drawing/2014/main" id="{86FCFA88-9315-11A1-AF9B-B0FF90E4BFDC}"/>
              </a:ext>
            </a:extLst>
          </p:cNvPr>
          <p:cNvGrpSpPr/>
          <p:nvPr/>
        </p:nvGrpSpPr>
        <p:grpSpPr>
          <a:xfrm>
            <a:off x="469291" y="4293096"/>
            <a:ext cx="8339091" cy="2148583"/>
            <a:chOff x="469291" y="4088729"/>
            <a:chExt cx="8339091" cy="2148583"/>
          </a:xfrm>
        </p:grpSpPr>
        <p:grpSp>
          <p:nvGrpSpPr>
            <p:cNvPr id="8" name="グループ化 7">
              <a:extLst>
                <a:ext uri="{FF2B5EF4-FFF2-40B4-BE49-F238E27FC236}">
                  <a16:creationId xmlns:a16="http://schemas.microsoft.com/office/drawing/2014/main" id="{06DA69DD-AC87-802C-60C4-36561133B7C6}"/>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14AF08F4-AE55-7A6C-1200-8FD17B3C5490}"/>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7" name="矢印: 上 12">
                <a:extLst>
                  <a:ext uri="{FF2B5EF4-FFF2-40B4-BE49-F238E27FC236}">
                    <a16:creationId xmlns:a16="http://schemas.microsoft.com/office/drawing/2014/main" id="{0E6672EA-7CA1-EF8B-6F48-56FB9BF46879}"/>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3">
                <a:extLst>
                  <a:ext uri="{FF2B5EF4-FFF2-40B4-BE49-F238E27FC236}">
                    <a16:creationId xmlns:a16="http://schemas.microsoft.com/office/drawing/2014/main" id="{100E7BE2-3AEC-1993-17E3-2F9E784B929D}"/>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5">
                <a:extLst>
                  <a:ext uri="{FF2B5EF4-FFF2-40B4-BE49-F238E27FC236}">
                    <a16:creationId xmlns:a16="http://schemas.microsoft.com/office/drawing/2014/main" id="{91B12DDA-93DB-A6DA-E657-3149711723D7}"/>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34">
                <a:extLst>
                  <a:ext uri="{FF2B5EF4-FFF2-40B4-BE49-F238E27FC236}">
                    <a16:creationId xmlns:a16="http://schemas.microsoft.com/office/drawing/2014/main" id="{B8013AA9-E622-69FF-919A-F350224F3C3B}"/>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9" name="グループ化 8">
              <a:extLst>
                <a:ext uri="{FF2B5EF4-FFF2-40B4-BE49-F238E27FC236}">
                  <a16:creationId xmlns:a16="http://schemas.microsoft.com/office/drawing/2014/main" id="{25418239-480A-114F-1261-B13A5808B62F}"/>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1367D239-B66E-97A8-2EC5-02C5A4C87E1E}"/>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141762AF-C698-69F7-A724-D227F3791A81}"/>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nvGrpSpPr>
            <p:cNvPr id="10" name="グループ化 9">
              <a:extLst>
                <a:ext uri="{FF2B5EF4-FFF2-40B4-BE49-F238E27FC236}">
                  <a16:creationId xmlns:a16="http://schemas.microsoft.com/office/drawing/2014/main" id="{F1FE5C45-1E3F-3371-4FBF-019A483FFC1B}"/>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92C5BA58-2A1D-0513-8EC3-6D815F29FE32}"/>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sp>
            <p:nvSpPr>
              <p:cNvPr id="12" name="正方形/長方形 9">
                <a:extLst>
                  <a:ext uri="{FF2B5EF4-FFF2-40B4-BE49-F238E27FC236}">
                    <a16:creationId xmlns:a16="http://schemas.microsoft.com/office/drawing/2014/main" id="{45D0D319-BF2D-D209-D06A-66824205A108}"/>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3" name="正方形/長方形 8">
                <a:extLst>
                  <a:ext uri="{FF2B5EF4-FFF2-40B4-BE49-F238E27FC236}">
                    <a16:creationId xmlns:a16="http://schemas.microsoft.com/office/drawing/2014/main" id="{A03B6102-C714-F0AC-2EA6-25FA14C3997A}"/>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49F5B2A1-2DE4-7003-4911-E7A2E2E51014}"/>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8B9C9718-726E-E2BD-470F-669B904AE577}"/>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DB2413E7-09F9-4B8A-C828-BEB5934F8C6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76B3EEEB-2BA8-222D-C71E-D1A7FAC74604}"/>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074B3252-9365-BC3D-B847-8B39A09040D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1584724E-EB79-560F-CC49-168B1F636FD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BC29BB2E-3B46-6C01-F33C-4907D3AA1C36}"/>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393C0215-B63F-65F6-50AE-FA8F676FDBE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1F33CCB3-4356-BDE4-BF4A-5E46E79766C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365F5566-2937-F850-A3B8-5C27D1EE5BC8}"/>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4"/>
                  </a:rPr>
                  <a:t>要有効化</a:t>
                </a:r>
                <a:endParaRPr kumimoji="1" lang="ja-JP" altLang="en-US" sz="1200" dirty="0">
                  <a:solidFill>
                    <a:schemeClr val="tx1"/>
                  </a:solidFill>
                </a:endParaRPr>
              </a:p>
            </p:txBody>
          </p:sp>
        </p:grpSp>
      </p:grpSp>
      <p:sp>
        <p:nvSpPr>
          <p:cNvPr id="31" name="正方形/長方形 30">
            <a:extLst>
              <a:ext uri="{FF2B5EF4-FFF2-40B4-BE49-F238E27FC236}">
                <a16:creationId xmlns:a16="http://schemas.microsoft.com/office/drawing/2014/main" id="{54689F86-7777-3231-CBF8-1DF2DE69CD17}"/>
              </a:ext>
            </a:extLst>
          </p:cNvPr>
          <p:cNvSpPr/>
          <p:nvPr/>
        </p:nvSpPr>
        <p:spPr>
          <a:xfrm>
            <a:off x="2109600" y="4294808"/>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675616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4BB4B5-866E-0C4D-2E4D-6EA675195C2C}"/>
              </a:ext>
            </a:extLst>
          </p:cNvPr>
          <p:cNvSpPr>
            <a:spLocks noGrp="1"/>
          </p:cNvSpPr>
          <p:nvPr>
            <p:ph idx="1"/>
          </p:nvPr>
        </p:nvSpPr>
        <p:spPr/>
        <p:txBody>
          <a:bodyPr/>
          <a:lstStyle/>
          <a:p>
            <a:r>
              <a:rPr lang="ja-JP" altLang="en-US"/>
              <a:t>ログインページ</a:t>
            </a:r>
            <a:endParaRPr lang="en-US" altLang="ja-JP" dirty="0"/>
          </a:p>
          <a:p>
            <a:pPr lvl="1"/>
            <a:r>
              <a:rPr lang="en" altLang="ja-JP" dirty="0">
                <a:hlinkClick r:id="rId4"/>
              </a:rPr>
              <a:t>https://itc-lms.ecc.u-tokyo.ac.jp/login</a:t>
            </a:r>
            <a:endParaRPr lang="en-US" altLang="ja-JP" dirty="0"/>
          </a:p>
          <a:p>
            <a:pPr lvl="1"/>
            <a:r>
              <a:rPr lang="en-US" altLang="ja-JP" dirty="0" err="1"/>
              <a:t>UTokyo</a:t>
            </a:r>
            <a:r>
              <a:rPr lang="en-US" altLang="ja-JP" dirty="0"/>
              <a:t> Account </a:t>
            </a:r>
            <a:r>
              <a:rPr lang="ja-JP" altLang="en-US"/>
              <a:t>で</a:t>
            </a:r>
            <a:r>
              <a:rPr lang="en-US" altLang="ja-JP" dirty="0"/>
              <a:t> SSO</a:t>
            </a:r>
          </a:p>
        </p:txBody>
      </p:sp>
      <p:sp>
        <p:nvSpPr>
          <p:cNvPr id="2" name="タイトル 1">
            <a:extLst>
              <a:ext uri="{FF2B5EF4-FFF2-40B4-BE49-F238E27FC236}">
                <a16:creationId xmlns:a16="http://schemas.microsoft.com/office/drawing/2014/main" id="{E969CAA5-E83D-A042-B876-701120558452}"/>
              </a:ext>
            </a:extLst>
          </p:cNvPr>
          <p:cNvSpPr>
            <a:spLocks noGrp="1"/>
          </p:cNvSpPr>
          <p:nvPr>
            <p:ph type="title"/>
          </p:nvPr>
        </p:nvSpPr>
        <p:spPr/>
        <p:txBody>
          <a:bodyPr/>
          <a:lstStyle/>
          <a:p>
            <a:r>
              <a:rPr lang="ja-JP" altLang="en-US"/>
              <a:t>サインイン</a:t>
            </a:r>
            <a:endParaRPr kumimoji="1" lang="ja-JP" altLang="en-US"/>
          </a:p>
        </p:txBody>
      </p:sp>
      <p:sp>
        <p:nvSpPr>
          <p:cNvPr id="4" name="日付プレースホルダー 3">
            <a:extLst>
              <a:ext uri="{FF2B5EF4-FFF2-40B4-BE49-F238E27FC236}">
                <a16:creationId xmlns:a16="http://schemas.microsoft.com/office/drawing/2014/main" id="{7657731D-D4FF-54B7-2965-11110675C90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BDC77815-ECFE-FAAC-45D2-7491F1885DA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005100F-5A19-A611-13B1-0BECF9BF78BF}"/>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grpSp>
        <p:nvGrpSpPr>
          <p:cNvPr id="7" name="グループ化 6">
            <a:extLst>
              <a:ext uri="{FF2B5EF4-FFF2-40B4-BE49-F238E27FC236}">
                <a16:creationId xmlns:a16="http://schemas.microsoft.com/office/drawing/2014/main" id="{31BA2828-B9AF-A8A7-94BD-148277D6388F}"/>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2F4C7742-A896-27C5-2A97-DC5C20A92AE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2DD62543-6DC4-7A2D-0E3D-66EA1D23AC1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585CCA24-FAA0-9592-5131-62921C61D122}"/>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1FE323F1-7A31-F8A7-1297-29ADE5A1B08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CAF3C69-C95C-4D82-89E4-8540AB274EA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BB5B7453-594F-135C-1A34-74BA1560D31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0B706D69-94A4-BF9B-8E0D-6D2A8915F7C5}"/>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3ACFA0A1-08EB-FD75-3936-4519323CEA6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6B61B477-C0BF-96CE-CCF8-DEE747504D0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5AD83828-1674-E12D-E7F5-48DBD3BBE7E2}"/>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340AC68C-1BDD-42EE-C38A-E4F3720A91EF}"/>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4CE48032-16B1-1E36-67E2-3982DC3DFE5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45144D70-9BE1-839D-67D1-A0AC23CE91BB}"/>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158AB47-257D-1E63-9C12-2C0FBA347C7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ACCB3979-B352-885F-0A4E-DCB50BB53F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13C138DC-0727-6E5E-9AD0-D04C8ECC0492}"/>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ED7C1763-1B38-CE46-F9D5-780A9940DB9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21C5631-53D7-0664-B544-6F680A2670A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6510EF9D-11A6-441E-087C-1FE218E7CA3E}"/>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2860C14F-E388-ED5C-A4ED-B71197D7AB77}"/>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063FA18-7FDA-9A43-6994-FEEF5B61581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4B258ECE-4F23-CF52-E4C6-C3EDFF90ACFA}"/>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LMS サインインx2">
            <a:hlinkClick r:id="" action="ppaction://media"/>
            <a:extLst>
              <a:ext uri="{FF2B5EF4-FFF2-40B4-BE49-F238E27FC236}">
                <a16:creationId xmlns:a16="http://schemas.microsoft.com/office/drawing/2014/main" id="{43297883-B838-D363-3820-D6CA45D064F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5283" t="2707" r="11485" b="30801"/>
          <a:stretch>
            <a:fillRect/>
          </a:stretch>
        </p:blipFill>
        <p:spPr>
          <a:xfrm>
            <a:off x="1180800" y="2934000"/>
            <a:ext cx="6696000" cy="3420000"/>
          </a:xfrm>
          <a:prstGeom prst="rect">
            <a:avLst/>
          </a:prstGeom>
          <a:ln>
            <a:solidFill>
              <a:srgbClr val="7030A0"/>
            </a:solidFill>
          </a:ln>
        </p:spPr>
      </p:pic>
      <p:sp>
        <p:nvSpPr>
          <p:cNvPr id="32" name="正方形/長方形 31">
            <a:extLst>
              <a:ext uri="{FF2B5EF4-FFF2-40B4-BE49-F238E27FC236}">
                <a16:creationId xmlns:a16="http://schemas.microsoft.com/office/drawing/2014/main" id="{D7A91E5E-9275-98AB-4B0D-6604B29C99A5}"/>
              </a:ext>
            </a:extLst>
          </p:cNvPr>
          <p:cNvSpPr/>
          <p:nvPr/>
        </p:nvSpPr>
        <p:spPr>
          <a:xfrm>
            <a:off x="3834000" y="4075200"/>
            <a:ext cx="1404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4937498F-5535-4B1C-A103-DA4ADC417C44}"/>
              </a:ext>
            </a:extLst>
          </p:cNvPr>
          <p:cNvSpPr/>
          <p:nvPr/>
        </p:nvSpPr>
        <p:spPr>
          <a:xfrm>
            <a:off x="6266517" y="2405691"/>
            <a:ext cx="2926808" cy="585262"/>
          </a:xfrm>
          <a:prstGeom prst="wedgeRoundRectCallout">
            <a:avLst>
              <a:gd name="adj1" fmla="val -88347"/>
              <a:gd name="adj2" fmla="val 2338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ログイン時に押す</a:t>
            </a:r>
            <a:endParaRPr lang="en-US" altLang="ja-JP" sz="2000" dirty="0"/>
          </a:p>
        </p:txBody>
      </p:sp>
    </p:spTree>
    <p:extLst>
      <p:ext uri="{BB962C8B-B14F-4D97-AF65-F5344CB8AC3E}">
        <p14:creationId xmlns:p14="http://schemas.microsoft.com/office/powerpoint/2010/main" val="20180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childTnLst>
                          </p:cTn>
                        </p:par>
                        <p:par>
                          <p:cTn id="9" fill="hold">
                            <p:stCondLst>
                              <p:cond delay="0"/>
                            </p:stCondLst>
                            <p:childTnLst>
                              <p:par>
                                <p:cTn id="10" presetID="6" presetClass="emph" presetSubtype="0" accel="50000" decel="50000" fill="hold" nodeType="afterEffect">
                                  <p:stCondLst>
                                    <p:cond delay="500"/>
                                  </p:stCondLst>
                                  <p:childTnLst>
                                    <p:animScale>
                                      <p:cBhvr>
                                        <p:cTn id="11" dur="500" fill="hold"/>
                                        <p:tgtEl>
                                          <p:spTgt spid="30"/>
                                        </p:tgtEl>
                                      </p:cBhvr>
                                      <p:by x="125000" y="125000"/>
                                    </p:animScale>
                                  </p:childTnLst>
                                </p:cTn>
                              </p:par>
                              <p:par>
                                <p:cTn id="12" presetID="0" presetClass="path" presetSubtype="0" accel="50000" decel="50000" fill="hold" nodeType="withEffect">
                                  <p:stCondLst>
                                    <p:cond delay="500"/>
                                  </p:stCondLst>
                                  <p:childTnLst>
                                    <p:animMotion origin="layout" path="M 0 0 L 0 -0.16134 " pathEditMode="relative" ptsTypes="AA">
                                      <p:cBhvr>
                                        <p:cTn id="13" dur="500" fill="hold"/>
                                        <p:tgtEl>
                                          <p:spTgt spid="30"/>
                                        </p:tgtEl>
                                        <p:attrNameLst>
                                          <p:attrName>ppt_x</p:attrName>
                                          <p:attrName>ppt_y</p:attrName>
                                        </p:attrNameLst>
                                      </p:cBhvr>
                                    </p:animMotion>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5284"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0"/>
                </p:tgtEl>
              </p:cMediaNode>
            </p:video>
            <p:seq concurrent="1" nextAc="seek">
              <p:cTn id="18" restart="whenNotActive" fill="hold" evtFilter="cancelBubble" nodeType="interactiveSeq">
                <p:stCondLst>
                  <p:cond evt="onClick" delay="0">
                    <p:tgtEl>
                      <p:spTgt spid="3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0"/>
                                        </p:tgtEl>
                                      </p:cBhvr>
                                    </p:cmd>
                                  </p:childTnLst>
                                </p:cTn>
                              </p:par>
                            </p:childTnLst>
                          </p:cTn>
                        </p:par>
                      </p:childTnLst>
                    </p:cTn>
                  </p:par>
                </p:childTnLst>
              </p:cTn>
              <p:nextCondLst>
                <p:cond evt="onClick" delay="0">
                  <p:tgtEl>
                    <p:spTgt spid="30"/>
                  </p:tgtEl>
                </p:cond>
              </p:nextCondLst>
            </p:seq>
          </p:childTnLst>
        </p:cTn>
      </p:par>
    </p:tnLst>
    <p:bldLst>
      <p:bldP spid="32"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E5947-E82D-0CD7-479B-A7BB65B5525B}"/>
              </a:ext>
            </a:extLst>
          </p:cNvPr>
          <p:cNvSpPr>
            <a:spLocks noGrp="1"/>
          </p:cNvSpPr>
          <p:nvPr>
            <p:ph type="title"/>
          </p:nvPr>
        </p:nvSpPr>
        <p:spPr/>
        <p:txBody>
          <a:bodyPr/>
          <a:lstStyle/>
          <a:p>
            <a:r>
              <a:rPr lang="ja-JP" altLang="en-US"/>
              <a:t>出講表</a:t>
            </a:r>
            <a:endParaRPr kumimoji="1" lang="ja-JP" altLang="en-US"/>
          </a:p>
        </p:txBody>
      </p:sp>
      <p:sp>
        <p:nvSpPr>
          <p:cNvPr id="3" name="コンテンツ プレースホルダー 2">
            <a:extLst>
              <a:ext uri="{FF2B5EF4-FFF2-40B4-BE49-F238E27FC236}">
                <a16:creationId xmlns:a16="http://schemas.microsoft.com/office/drawing/2014/main" id="{C4493F3A-AF24-0AD2-283F-11FA2E5D72F7}"/>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アクセス日の学期の担当コースが表示されます</a:t>
            </a:r>
            <a:endParaRPr lang="en-US" altLang="ja-JP" dirty="0"/>
          </a:p>
          <a:p>
            <a:pPr lvl="1"/>
            <a:r>
              <a:rPr lang="en-US" altLang="ja-JP" dirty="0"/>
              <a:t>S</a:t>
            </a:r>
            <a:r>
              <a:rPr lang="ja-JP" altLang="en-US"/>
              <a:t>セメスターのコースを</a:t>
            </a:r>
            <a:r>
              <a:rPr lang="en-US" altLang="ja-JP" dirty="0"/>
              <a:t>3</a:t>
            </a:r>
            <a:r>
              <a:rPr lang="ja-JP" altLang="en-US"/>
              <a:t>月中に使う場合，年度と開講期を指定する必要があります</a:t>
            </a:r>
          </a:p>
        </p:txBody>
      </p:sp>
      <p:sp>
        <p:nvSpPr>
          <p:cNvPr id="4" name="日付プレースホルダー 3">
            <a:extLst>
              <a:ext uri="{FF2B5EF4-FFF2-40B4-BE49-F238E27FC236}">
                <a16:creationId xmlns:a16="http://schemas.microsoft.com/office/drawing/2014/main" id="{8205E687-7B6E-A8C1-12CF-2F1E2F4F5911}"/>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920E6D0-C4D3-29D8-C272-009EE81E15D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15981C-371A-29C1-CB4B-2753B564DFB9}"/>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7" name="グループ化 6">
            <a:extLst>
              <a:ext uri="{FF2B5EF4-FFF2-40B4-BE49-F238E27FC236}">
                <a16:creationId xmlns:a16="http://schemas.microsoft.com/office/drawing/2014/main" id="{011C3EA7-D78D-2E9E-8C1C-85994DF79FF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C93DAF29-5699-5079-00D3-812AEC21274D}"/>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3AED58B-DA6B-0E8B-F05A-54D62A86395F}"/>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818319C9-032E-923F-5AEE-2CCF3E135B6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893F56C-5B6A-21F6-0C78-7D8367475D0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8163C1C-8A80-6702-041E-6518D195C37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F8813368-D6E1-D212-D11A-317E321E076C}"/>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1230EADA-300A-AA09-1B9E-55CC8451AD6A}"/>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0511616D-2D0F-92FD-4418-A1A5DB9CDC6D}"/>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680DF8B5-3A41-8983-932B-B641DAB45EE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B9546A80-7A1A-18DE-4B45-93F6D4A98BA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DECBF1CA-424C-326B-4F0D-AEFF74610D2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21F64270-AD88-F922-3F0F-B289AD73344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DAF51E9-32F8-5031-691B-8D70E0644890}"/>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6D0CC062-286B-4325-0DAA-7E014D6DC18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68388DA-D924-246F-0537-788322A4E77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518BD947-0C60-64EB-360F-ADE8D1F5AEF9}"/>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C995DF7-A25F-D303-2B4B-CAC6E696129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C269E51E-2F07-AD27-8F7A-5D73F1534DD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B24C5695-909D-A08E-77D4-2EBA94C9CC3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6C5C998-A855-571F-8B2F-2B3C49E7AFB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3BB919D-F315-E9CF-6A73-FC6331CBCC5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BEC25252-1799-94BA-E122-79B9BD65AC3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3" name="LMS ターム選択x2">
            <a:hlinkClick r:id="" action="ppaction://media"/>
            <a:extLst>
              <a:ext uri="{FF2B5EF4-FFF2-40B4-BE49-F238E27FC236}">
                <a16:creationId xmlns:a16="http://schemas.microsoft.com/office/drawing/2014/main" id="{7CC97A25-6BE2-2905-BFD4-EFAB6192D8B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5353" t="2502" r="22836" b="37311"/>
          <a:stretch/>
        </p:blipFill>
        <p:spPr>
          <a:xfrm>
            <a:off x="3287314" y="3260350"/>
            <a:ext cx="5652000" cy="3096000"/>
          </a:xfrm>
          <a:prstGeom prst="rect">
            <a:avLst/>
          </a:prstGeom>
          <a:ln>
            <a:solidFill>
              <a:srgbClr val="7030A0"/>
            </a:solidFill>
          </a:ln>
        </p:spPr>
      </p:pic>
      <p:sp>
        <p:nvSpPr>
          <p:cNvPr id="31" name="正方形/長方形 30">
            <a:extLst>
              <a:ext uri="{FF2B5EF4-FFF2-40B4-BE49-F238E27FC236}">
                <a16:creationId xmlns:a16="http://schemas.microsoft.com/office/drawing/2014/main" id="{89080491-2F5D-6742-EED4-FDE1501EA783}"/>
              </a:ext>
            </a:extLst>
          </p:cNvPr>
          <p:cNvSpPr/>
          <p:nvPr/>
        </p:nvSpPr>
        <p:spPr>
          <a:xfrm flipV="1">
            <a:off x="3329902" y="4365104"/>
            <a:ext cx="1242098"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5A0F4360-9D7D-621B-C0DF-5F326E72AAE5}"/>
              </a:ext>
            </a:extLst>
          </p:cNvPr>
          <p:cNvSpPr/>
          <p:nvPr/>
        </p:nvSpPr>
        <p:spPr>
          <a:xfrm>
            <a:off x="217462" y="5474993"/>
            <a:ext cx="2702600" cy="555579"/>
          </a:xfrm>
          <a:prstGeom prst="wedgeRoundRectCallout">
            <a:avLst>
              <a:gd name="adj1" fmla="val 65005"/>
              <a:gd name="adj2" fmla="val -2259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年度とタームを選択</a:t>
            </a:r>
            <a:endParaRPr lang="en-US" altLang="ja-JP" sz="2000" dirty="0"/>
          </a:p>
        </p:txBody>
      </p:sp>
    </p:spTree>
    <p:extLst>
      <p:ext uri="{BB962C8B-B14F-4D97-AF65-F5344CB8AC3E}">
        <p14:creationId xmlns:p14="http://schemas.microsoft.com/office/powerpoint/2010/main" val="150292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0"/>
                                  </p:stCondLst>
                                  <p:childTnLst>
                                    <p:animScale>
                                      <p:cBhvr>
                                        <p:cTn id="11" dur="500" fill="hold"/>
                                        <p:tgtEl>
                                          <p:spTgt spid="33"/>
                                        </p:tgtEl>
                                      </p:cBhvr>
                                      <p:by x="150000" y="150000"/>
                                    </p:animScale>
                                  </p:childTnLst>
                                </p:cTn>
                              </p:par>
                              <p:par>
                                <p:cTn id="12" presetID="0" presetClass="path" presetSubtype="0" accel="50000" decel="50000" fill="hold" nodeType="withEffect">
                                  <p:stCondLst>
                                    <p:cond delay="0"/>
                                  </p:stCondLst>
                                  <p:childTnLst>
                                    <p:animMotion origin="layout" path="M 3.61111E-6 2.59259E-6 L -0.14236 -0.20116 " pathEditMode="relative" rAng="0" ptsTypes="AA">
                                      <p:cBhvr>
                                        <p:cTn id="13" dur="500" fill="hold"/>
                                        <p:tgtEl>
                                          <p:spTgt spid="33"/>
                                        </p:tgtEl>
                                        <p:attrNameLst>
                                          <p:attrName>ppt_x</p:attrName>
                                          <p:attrName>ppt_y</p:attrName>
                                        </p:attrNameLst>
                                      </p:cBhvr>
                                      <p:rCtr x="-7118" y="-10069"/>
                                    </p:animMotion>
                                  </p:childTnLst>
                                </p:cTn>
                              </p:par>
                            </p:childTnLst>
                          </p:cTn>
                        </p:par>
                        <p:par>
                          <p:cTn id="14" fill="hold">
                            <p:stCondLst>
                              <p:cond delay="500"/>
                            </p:stCondLst>
                            <p:childTnLst>
                              <p:par>
                                <p:cTn id="15" presetID="1" presetClass="mediacall" presetSubtype="0" fill="hold" nodeType="afterEffect">
                                  <p:stCondLst>
                                    <p:cond delay="0"/>
                                  </p:stCondLst>
                                  <p:childTnLst>
                                    <p:cmd type="call" cmd="playFrom(0.0)">
                                      <p:cBhvr>
                                        <p:cTn id="16" dur="7684"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3"/>
                </p:tgtEl>
              </p:cMediaNode>
            </p:video>
            <p:seq concurrent="1" nextAc="seek">
              <p:cTn id="18" restart="whenNotActive" fill="hold" evtFilter="cancelBubble" nodeType="interactiveSeq">
                <p:stCondLst>
                  <p:cond evt="onClick" delay="0">
                    <p:tgtEl>
                      <p:spTgt spid="3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3"/>
                                        </p:tgtEl>
                                      </p:cBhvr>
                                    </p:cmd>
                                  </p:childTnLst>
                                </p:cTn>
                              </p:par>
                            </p:childTnLst>
                          </p:cTn>
                        </p:par>
                      </p:childTnLst>
                    </p:cTn>
                  </p:par>
                </p:childTnLst>
              </p:cTn>
              <p:nextCondLst>
                <p:cond evt="onClick" delay="0">
                  <p:tgtEl>
                    <p:spTgt spid="33"/>
                  </p:tgtEl>
                </p:cond>
              </p:nextCondLst>
            </p:seq>
          </p:childTnLst>
        </p:cTn>
      </p:par>
    </p:tnLst>
    <p:bldLst>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1E3E062-1492-7A7B-8904-C49C37CD40AD}"/>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p>
        </p:txBody>
      </p:sp>
      <p:sp>
        <p:nvSpPr>
          <p:cNvPr id="4" name="日付プレースホルダー 3">
            <a:extLst>
              <a:ext uri="{FF2B5EF4-FFF2-40B4-BE49-F238E27FC236}">
                <a16:creationId xmlns:a16="http://schemas.microsoft.com/office/drawing/2014/main" id="{F662A476-6934-4A05-36F1-9EA9B3BABAD7}"/>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8E281FBA-ABDD-C85E-C67B-8F751B44413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602D29-7A3A-01FC-0908-0EA1C5885D01}"/>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grpSp>
        <p:nvGrpSpPr>
          <p:cNvPr id="7" name="グループ化 6">
            <a:extLst>
              <a:ext uri="{FF2B5EF4-FFF2-40B4-BE49-F238E27FC236}">
                <a16:creationId xmlns:a16="http://schemas.microsoft.com/office/drawing/2014/main" id="{EFC2E049-53BA-145D-524F-3F00858F21A0}"/>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6ECF89AB-4E0F-EAB0-AA65-751A91DB4EB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EAA9E66C-2744-6795-E8D7-BE9C3F0E81B9}"/>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BF98A68E-D631-8EA2-5B19-6CA194AF6DD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B14C6C1D-D51F-85CA-4C8A-B17A808E68A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28453C28-8A01-163B-452B-C7BA265604B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6E7B07CB-9880-1254-58D2-B7D6DA607A0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CD97B352-789F-226E-1234-25D6F9A027DF}"/>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7F15F2F8-CCE2-A4BB-6224-FC88D0CBCE94}"/>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7DAA53B-9542-CDD0-8915-563C85E4CF1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D759F5F-EA00-1F11-D229-0723FE067FB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A85A88D-D1BF-A2B7-66B7-8F79A5AA882C}"/>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E7BF4DB-9E27-DD55-2297-5C3F6D6D71A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83B94BD7-680D-DA2C-1279-0DE4C6A505A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F7AFD5AD-B8C3-D53F-EA21-1E0EEB6922D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86C7E16B-F919-5752-DAD1-65DE8780474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B7C67FFF-3B42-C9C6-95AC-9078AD333BC7}"/>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7E979FFB-30E4-9695-F8BC-313B26FA65F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8DB88C9A-B8F6-164F-3B77-11682CBFE5C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A1686E6-5253-61A0-8E15-AD900225EB9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6FEC34C-6A95-189F-1402-AADD064429D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66AA0D8-4E5C-EA68-BE8B-86A9D9545F7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233E5C4F-74DE-CC34-24DA-E0D5349F9C53}"/>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7709899-7E9E-31AD-DD71-84AA0BC21C1E}"/>
              </a:ext>
            </a:extLst>
          </p:cNvPr>
          <p:cNvSpPr>
            <a:spLocks noGrp="1"/>
          </p:cNvSpPr>
          <p:nvPr>
            <p:ph type="title"/>
          </p:nvPr>
        </p:nvSpPr>
        <p:spPr/>
        <p:txBody>
          <a:bodyPr/>
          <a:lstStyle/>
          <a:p>
            <a:r>
              <a:rPr lang="ja-JP" altLang="en-US"/>
              <a:t>オンライン授業情報</a:t>
            </a:r>
            <a:endParaRPr kumimoji="1" lang="ja-JP" altLang="en-US"/>
          </a:p>
        </p:txBody>
      </p:sp>
      <p:pic>
        <p:nvPicPr>
          <p:cNvPr id="30" name="LMS オンライン授業情報x1.5">
            <a:hlinkClick r:id="" action="ppaction://media"/>
            <a:extLst>
              <a:ext uri="{FF2B5EF4-FFF2-40B4-BE49-F238E27FC236}">
                <a16:creationId xmlns:a16="http://schemas.microsoft.com/office/drawing/2014/main" id="{85573659-EAD7-7446-1DAF-EF25CCA9CE5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1496" t="2708" r="23936" b="18903"/>
          <a:stretch/>
        </p:blipFill>
        <p:spPr>
          <a:xfrm>
            <a:off x="1587362" y="2352631"/>
            <a:ext cx="5903999" cy="4032000"/>
          </a:xfrm>
          <a:prstGeom prst="rect">
            <a:avLst/>
          </a:prstGeom>
          <a:ln>
            <a:solidFill>
              <a:srgbClr val="7030A0"/>
            </a:solidFill>
          </a:ln>
        </p:spPr>
      </p:pic>
      <p:sp>
        <p:nvSpPr>
          <p:cNvPr id="31" name="正方形/長方形 30">
            <a:extLst>
              <a:ext uri="{FF2B5EF4-FFF2-40B4-BE49-F238E27FC236}">
                <a16:creationId xmlns:a16="http://schemas.microsoft.com/office/drawing/2014/main" id="{DC14E45C-9544-D817-AF1F-D15A23296BAD}"/>
              </a:ext>
            </a:extLst>
          </p:cNvPr>
          <p:cNvSpPr>
            <a:spLocks/>
          </p:cNvSpPr>
          <p:nvPr/>
        </p:nvSpPr>
        <p:spPr>
          <a:xfrm>
            <a:off x="1635766" y="3983806"/>
            <a:ext cx="5807192" cy="520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44B0B21A-5EC7-26AC-E1D9-7336CBCEA481}"/>
              </a:ext>
            </a:extLst>
          </p:cNvPr>
          <p:cNvSpPr/>
          <p:nvPr/>
        </p:nvSpPr>
        <p:spPr>
          <a:xfrm>
            <a:off x="7190958" y="3983963"/>
            <a:ext cx="252000" cy="237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BCF5F918-0DB1-805B-8005-7FCB47BC2BD7}"/>
              </a:ext>
            </a:extLst>
          </p:cNvPr>
          <p:cNvSpPr/>
          <p:nvPr/>
        </p:nvSpPr>
        <p:spPr>
          <a:xfrm>
            <a:off x="7086956" y="2462291"/>
            <a:ext cx="1943337" cy="771461"/>
          </a:xfrm>
          <a:prstGeom prst="wedgeRoundRectCallout">
            <a:avLst>
              <a:gd name="adj1" fmla="val -36699"/>
              <a:gd name="adj2" fmla="val 1464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4303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hidden"/>
                                      </p:to>
                                    </p:set>
                                  </p:childTnLst>
                                </p:cTn>
                              </p:par>
                            </p:childTnLst>
                          </p:cTn>
                        </p:par>
                        <p:par>
                          <p:cTn id="11" fill="hold">
                            <p:stCondLst>
                              <p:cond delay="0"/>
                            </p:stCondLst>
                            <p:childTnLst>
                              <p:par>
                                <p:cTn id="12" presetID="6" presetClass="emph" presetSubtype="0" fill="hold" nodeType="afterEffect">
                                  <p:stCondLst>
                                    <p:cond delay="500"/>
                                  </p:stCondLst>
                                  <p:childTnLst>
                                    <p:animScale>
                                      <p:cBhvr>
                                        <p:cTn id="13" dur="500" fill="hold"/>
                                        <p:tgtEl>
                                          <p:spTgt spid="30"/>
                                        </p:tgtEl>
                                      </p:cBhvr>
                                      <p:by x="150000" y="150000"/>
                                    </p:animScale>
                                  </p:childTnLst>
                                </p:cTn>
                              </p:par>
                              <p:par>
                                <p:cTn id="14" presetID="0" presetClass="path" presetSubtype="0" accel="50000" decel="50000" fill="hold" nodeType="withEffect">
                                  <p:stCondLst>
                                    <p:cond delay="500"/>
                                  </p:stCondLst>
                                  <p:childTnLst>
                                    <p:animMotion origin="layout" path="M 0 0 L 0 -0.15093 " pathEditMode="relative" ptsTypes="AA">
                                      <p:cBhvr>
                                        <p:cTn id="15" dur="500" fill="hold"/>
                                        <p:tgtEl>
                                          <p:spTgt spid="30"/>
                                        </p:tgtEl>
                                        <p:attrNameLst>
                                          <p:attrName>ppt_x</p:attrName>
                                          <p:attrName>ppt_y</p:attrName>
                                        </p:attrNameLst>
                                      </p:cBhvr>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16467"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0"/>
                </p:tgtEl>
              </p:cMediaNode>
            </p:video>
            <p:seq concurrent="1" nextAc="seek">
              <p:cTn id="20" restart="whenNotActive" fill="hold" evtFilter="cancelBubble" nodeType="interactiveSeq">
                <p:stCondLst>
                  <p:cond evt="onClick" delay="0">
                    <p:tgtEl>
                      <p:spTgt spid="3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0"/>
                                        </p:tgtEl>
                                      </p:cBhvr>
                                    </p:cmd>
                                  </p:childTnLst>
                                </p:cTn>
                              </p:par>
                            </p:childTnLst>
                          </p:cTn>
                        </p:par>
                      </p:childTnLst>
                    </p:cTn>
                  </p:par>
                </p:childTnLst>
              </p:cTn>
              <p:nextCondLst>
                <p:cond evt="onClick" delay="0">
                  <p:tgtEl>
                    <p:spTgt spid="30"/>
                  </p:tgtEl>
                </p:cond>
              </p:nextCondLst>
            </p:seq>
          </p:childTnLst>
        </p:cTn>
      </p:par>
    </p:tnLst>
    <p:bldLst>
      <p:bldP spid="31" grpId="0" animBg="1"/>
      <p:bldP spid="32"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DDBF11A-DAF3-BA8D-3813-3C1BA8A5D98C}"/>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https://utelecon.adm.u-tokyo.ac.jp/faculty_members/url</a:t>
            </a:r>
            <a:r>
              <a:rPr lang="en" altLang="ja-JP" sz="2200" dirty="0"/>
              <a:t> </a:t>
            </a:r>
            <a:endParaRPr lang="en-US" altLang="ja-JP" sz="2200" dirty="0"/>
          </a:p>
        </p:txBody>
      </p:sp>
      <p:sp>
        <p:nvSpPr>
          <p:cNvPr id="4" name="日付プレースホルダー 3">
            <a:extLst>
              <a:ext uri="{FF2B5EF4-FFF2-40B4-BE49-F238E27FC236}">
                <a16:creationId xmlns:a16="http://schemas.microsoft.com/office/drawing/2014/main" id="{529BBCB6-DC61-970F-7706-1C88D095C34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ABF7E5D3-0495-3BBD-F08F-A387EC777E7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DF447F2-6DB4-CF4F-DED9-168F75C3BD91}"/>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7" name="グループ化 6">
            <a:extLst>
              <a:ext uri="{FF2B5EF4-FFF2-40B4-BE49-F238E27FC236}">
                <a16:creationId xmlns:a16="http://schemas.microsoft.com/office/drawing/2014/main" id="{30AE5396-40F9-2BED-99D6-95B96BE53C0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2560B74E-4486-AB0F-7D75-FEB1EAFD2186}"/>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48173263-8648-2AE5-3955-24D3BD4E5E3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E77D2060-97C9-DF05-A6EA-FF27C158BA6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A650681F-7314-8EAD-C379-DE8E3C98C8B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AF1DE874-D8DE-E8A3-5066-6A891E7AE1D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A6DCE16-3A9D-1B07-DF47-B68E575F0FE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2A801018-912B-7E53-DB64-E8F6592EF795}"/>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D996D47D-73BB-68AE-A99C-C22ED14A7BB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9687A740-41AD-65AA-1FD0-20DAA7B94D3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4DCCE80C-0229-C99F-2EFF-57806ADBCD1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DCC1EB2-7641-2FEC-9BBA-E678F549C6A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C20F4FD-042C-3895-EF57-E4B9E6CC9B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81B77CC8-F0AC-B0B1-D93A-7C73BBE8122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2C19AC6B-0116-B532-B9A9-236435C066D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2052BD66-753A-E059-20B4-CEE0A47D0C5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52B39C99-BC29-3A41-F613-CE50D1B3F723}"/>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F77B92B5-F372-C531-D491-38095C51C7C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03AD2D2-9769-F32E-967B-DAD32276E9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F380D627-B4EF-9FE6-6C60-BC8409C75163}"/>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3DBBCD68-2359-1B1E-65C6-D83F6F23574B}"/>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C7D9C4FA-A974-36AE-DBF1-1DCE4C6E4E9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C73BF28D-C385-BA27-7887-C0E542E4CF4C}"/>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A7FCF87-5FCA-E5C1-66B3-E782016819BE}"/>
              </a:ext>
            </a:extLst>
          </p:cNvPr>
          <p:cNvSpPr>
            <a:spLocks noGrp="1"/>
          </p:cNvSpPr>
          <p:nvPr>
            <p:ph type="title"/>
          </p:nvPr>
        </p:nvSpPr>
        <p:spPr/>
        <p:txBody>
          <a:bodyPr/>
          <a:lstStyle/>
          <a:p>
            <a:r>
              <a:rPr lang="ja-JP" altLang="en-US"/>
              <a:t>オンライン授業情報</a:t>
            </a:r>
            <a:endParaRPr kumimoji="1" lang="ja-JP" altLang="en-US"/>
          </a:p>
        </p:txBody>
      </p:sp>
    </p:spTree>
    <p:extLst>
      <p:ext uri="{BB962C8B-B14F-4D97-AF65-F5344CB8AC3E}">
        <p14:creationId xmlns:p14="http://schemas.microsoft.com/office/powerpoint/2010/main" val="1264911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A7670-891C-8DAA-501F-7F789EA63A46}"/>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90C2B95F-B78B-FAD6-311C-E7EAAE561389}"/>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A8A118A3-4C34-E71C-D21E-48C28A4E0181}"/>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379BFE4-37BF-897E-8A7D-11FE47624D9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001C8BF-0084-8BE6-6032-64470799BE2C}"/>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pSp>
        <p:nvGrpSpPr>
          <p:cNvPr id="9" name="グループ化 8">
            <a:extLst>
              <a:ext uri="{FF2B5EF4-FFF2-40B4-BE49-F238E27FC236}">
                <a16:creationId xmlns:a16="http://schemas.microsoft.com/office/drawing/2014/main" id="{36ADC111-AA7A-7198-E14D-4159966765E8}"/>
              </a:ext>
            </a:extLst>
          </p:cNvPr>
          <p:cNvGrpSpPr/>
          <p:nvPr/>
        </p:nvGrpSpPr>
        <p:grpSpPr>
          <a:xfrm>
            <a:off x="6588224" y="15542"/>
            <a:ext cx="2501280" cy="644461"/>
            <a:chOff x="5432073" y="2373993"/>
            <a:chExt cx="2501280" cy="644461"/>
          </a:xfrm>
        </p:grpSpPr>
        <p:sp>
          <p:nvSpPr>
            <p:cNvPr id="10" name="矢印: 上 11">
              <a:extLst>
                <a:ext uri="{FF2B5EF4-FFF2-40B4-BE49-F238E27FC236}">
                  <a16:creationId xmlns:a16="http://schemas.microsoft.com/office/drawing/2014/main" id="{A58B87C9-BA30-6DB3-89C6-D29705CDD5C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2">
              <a:extLst>
                <a:ext uri="{FF2B5EF4-FFF2-40B4-BE49-F238E27FC236}">
                  <a16:creationId xmlns:a16="http://schemas.microsoft.com/office/drawing/2014/main" id="{6B9F8441-64EB-5935-38E8-44FD1644083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3">
              <a:extLst>
                <a:ext uri="{FF2B5EF4-FFF2-40B4-BE49-F238E27FC236}">
                  <a16:creationId xmlns:a16="http://schemas.microsoft.com/office/drawing/2014/main" id="{1B6565F3-2F01-DD75-A63D-63CE03F2787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5">
              <a:extLst>
                <a:ext uri="{FF2B5EF4-FFF2-40B4-BE49-F238E27FC236}">
                  <a16:creationId xmlns:a16="http://schemas.microsoft.com/office/drawing/2014/main" id="{22FAAB19-0258-4D1F-BB36-E20F490CE7E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34">
              <a:extLst>
                <a:ext uri="{FF2B5EF4-FFF2-40B4-BE49-F238E27FC236}">
                  <a16:creationId xmlns:a16="http://schemas.microsoft.com/office/drawing/2014/main" id="{B08A3CBE-A4B1-EC80-FE7A-7FB1BDCABA9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正方形/長方形 4">
              <a:extLst>
                <a:ext uri="{FF2B5EF4-FFF2-40B4-BE49-F238E27FC236}">
                  <a16:creationId xmlns:a16="http://schemas.microsoft.com/office/drawing/2014/main" id="{420D2526-A973-81D2-CF2E-C653BC32646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6" name="グループ化 15">
              <a:extLst>
                <a:ext uri="{FF2B5EF4-FFF2-40B4-BE49-F238E27FC236}">
                  <a16:creationId xmlns:a16="http://schemas.microsoft.com/office/drawing/2014/main" id="{0181A43E-A2EA-9447-BE22-C88D04DFF8C5}"/>
                </a:ext>
              </a:extLst>
            </p:cNvPr>
            <p:cNvGrpSpPr/>
            <p:nvPr/>
          </p:nvGrpSpPr>
          <p:grpSpPr>
            <a:xfrm>
              <a:off x="5432073" y="2373993"/>
              <a:ext cx="2501280" cy="439964"/>
              <a:chOff x="5432073" y="2373993"/>
              <a:chExt cx="2501280" cy="439964"/>
            </a:xfrm>
          </p:grpSpPr>
          <p:sp>
            <p:nvSpPr>
              <p:cNvPr id="17" name="正方形/長方形 9">
                <a:extLst>
                  <a:ext uri="{FF2B5EF4-FFF2-40B4-BE49-F238E27FC236}">
                    <a16:creationId xmlns:a16="http://schemas.microsoft.com/office/drawing/2014/main" id="{086E130B-2EB3-526A-C052-7820B55417A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58371D4B-056C-5AA6-BD47-5FC95F80E1A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9" name="グループ化 18">
                <a:extLst>
                  <a:ext uri="{FF2B5EF4-FFF2-40B4-BE49-F238E27FC236}">
                    <a16:creationId xmlns:a16="http://schemas.microsoft.com/office/drawing/2014/main" id="{08A47389-AA8B-A225-90E4-B9F35435F06E}"/>
                  </a:ext>
                </a:extLst>
              </p:cNvPr>
              <p:cNvGrpSpPr/>
              <p:nvPr/>
            </p:nvGrpSpPr>
            <p:grpSpPr>
              <a:xfrm>
                <a:off x="5432073" y="2378013"/>
                <a:ext cx="475115" cy="431924"/>
                <a:chOff x="481382" y="4128535"/>
                <a:chExt cx="1584000" cy="1440000"/>
              </a:xfrm>
            </p:grpSpPr>
            <p:sp>
              <p:nvSpPr>
                <p:cNvPr id="26" name="正方形/長方形 5">
                  <a:extLst>
                    <a:ext uri="{FF2B5EF4-FFF2-40B4-BE49-F238E27FC236}">
                      <a16:creationId xmlns:a16="http://schemas.microsoft.com/office/drawing/2014/main" id="{B167CCC2-672F-EBD9-CD9B-F14AAC30CCA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2">
                  <a:extLst>
                    <a:ext uri="{FF2B5EF4-FFF2-40B4-BE49-F238E27FC236}">
                      <a16:creationId xmlns:a16="http://schemas.microsoft.com/office/drawing/2014/main" id="{C5114EDE-B53A-7A18-E7EC-AF8E054BDC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2F3584C6-9112-ABF9-4CDA-BCA843F89528}"/>
                  </a:ext>
                </a:extLst>
              </p:cNvPr>
              <p:cNvGrpSpPr/>
              <p:nvPr/>
            </p:nvGrpSpPr>
            <p:grpSpPr>
              <a:xfrm>
                <a:off x="5922308" y="2378013"/>
                <a:ext cx="475115" cy="431924"/>
                <a:chOff x="2123728" y="4094174"/>
                <a:chExt cx="1584000" cy="1440000"/>
              </a:xfrm>
            </p:grpSpPr>
            <p:sp>
              <p:nvSpPr>
                <p:cNvPr id="24" name="正方形/長方形 6">
                  <a:extLst>
                    <a:ext uri="{FF2B5EF4-FFF2-40B4-BE49-F238E27FC236}">
                      <a16:creationId xmlns:a16="http://schemas.microsoft.com/office/drawing/2014/main" id="{4E7A0348-7172-7900-EC97-8D8B999BE6B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4" descr="ITC Learning Management System">
                  <a:extLst>
                    <a:ext uri="{FF2B5EF4-FFF2-40B4-BE49-F238E27FC236}">
                      <a16:creationId xmlns:a16="http://schemas.microsoft.com/office/drawing/2014/main" id="{A6AC80B3-5B96-0B7D-AAC3-7DAD33AB9D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グループ化 20">
                <a:extLst>
                  <a:ext uri="{FF2B5EF4-FFF2-40B4-BE49-F238E27FC236}">
                    <a16:creationId xmlns:a16="http://schemas.microsoft.com/office/drawing/2014/main" id="{14C82E43-8E7C-C640-8BBC-365DAE87425B}"/>
                  </a:ext>
                </a:extLst>
              </p:cNvPr>
              <p:cNvGrpSpPr/>
              <p:nvPr/>
            </p:nvGrpSpPr>
            <p:grpSpPr>
              <a:xfrm>
                <a:off x="6412543" y="2378013"/>
                <a:ext cx="475115" cy="431924"/>
                <a:chOff x="3751026" y="4089184"/>
                <a:chExt cx="1584000" cy="1440000"/>
              </a:xfrm>
            </p:grpSpPr>
            <p:sp>
              <p:nvSpPr>
                <p:cNvPr id="22" name="正方形/長方形 36">
                  <a:extLst>
                    <a:ext uri="{FF2B5EF4-FFF2-40B4-BE49-F238E27FC236}">
                      <a16:creationId xmlns:a16="http://schemas.microsoft.com/office/drawing/2014/main" id="{C9681A6B-D4CB-EB82-AE6E-6D843BE6DFA4}"/>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6" descr="Zoomのロゴ">
                  <a:extLst>
                    <a:ext uri="{FF2B5EF4-FFF2-40B4-BE49-F238E27FC236}">
                      <a16:creationId xmlns:a16="http://schemas.microsoft.com/office/drawing/2014/main" id="{4B81E673-5A12-030C-88BB-D844B632854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8" name="正方形/長方形 27">
            <a:extLst>
              <a:ext uri="{FF2B5EF4-FFF2-40B4-BE49-F238E27FC236}">
                <a16:creationId xmlns:a16="http://schemas.microsoft.com/office/drawing/2014/main" id="{88582746-E80A-6D7A-502E-581160BE0B44}"/>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8DA2FD58-7AAF-0B19-0500-24D097B5F9A5}"/>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6B7B0BB5-5CD6-D103-CA47-2D081230FB4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38C12BC9-30F4-DBED-170E-A430C57BBDD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25162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651313-E414-E087-870D-0964942FF89D}"/>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3B31724E-7975-59FE-180E-493B9E7D0DB5}"/>
              </a:ext>
            </a:extLst>
          </p:cNvPr>
          <p:cNvSpPr>
            <a:spLocks noGrp="1"/>
          </p:cNvSpPr>
          <p:nvPr>
            <p:ph idx="1"/>
          </p:nvPr>
        </p:nvSpPr>
        <p:spPr/>
        <p:txBody>
          <a:bodyPr/>
          <a:lstStyle/>
          <a:p>
            <a:r>
              <a:rPr lang="ja-JP" altLang="en-US"/>
              <a:t>情報を </a:t>
            </a:r>
            <a:r>
              <a:rPr lang="en-US" altLang="ja-JP" dirty="0">
                <a:hlinkClick r:id="rId2"/>
              </a:rPr>
              <a:t>https://utelecon.adm.u-tokyo.ac.jp/</a:t>
            </a:r>
            <a:r>
              <a:rPr lang="ja-JP" altLang="en-US"/>
              <a:t> に集めています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CA364A0B-F1E6-39AD-398A-F9CCDEBF9C8F}"/>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7E08C8CE-AA03-7EA9-9238-AC455468C77D}"/>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158EBB8-34C6-2BB0-FE53-5AFB5F100DD3}"/>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2B336524-F6BC-4579-798C-319495B4810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67941" y="2001848"/>
            <a:ext cx="3784320" cy="4354502"/>
          </a:xfrm>
          <a:prstGeom prst="rect">
            <a:avLst/>
          </a:prstGeom>
          <a:ln>
            <a:solidFill>
              <a:srgbClr val="7030A0"/>
            </a:solidFill>
          </a:ln>
        </p:spPr>
      </p:pic>
    </p:spTree>
    <p:extLst>
      <p:ext uri="{BB962C8B-B14F-4D97-AF65-F5344CB8AC3E}">
        <p14:creationId xmlns:p14="http://schemas.microsoft.com/office/powerpoint/2010/main" val="2824638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353214-949B-B40A-0283-DAD5E2F4B39D}"/>
              </a:ext>
            </a:extLst>
          </p:cNvPr>
          <p:cNvSpPr>
            <a:spLocks noGrp="1"/>
          </p:cNvSpPr>
          <p:nvPr>
            <p:ph idx="1"/>
          </p:nvPr>
        </p:nvSpPr>
        <p:spPr/>
        <p:txBody>
          <a:bodyPr/>
          <a:lstStyle/>
          <a:p>
            <a:r>
              <a:rPr lang="ja-JP" altLang="en-US"/>
              <a:t>コースのページを縦スクロールすると，「課題」，「教材」などの一覧と，登録ボタンが表示されます</a:t>
            </a:r>
          </a:p>
        </p:txBody>
      </p:sp>
      <p:sp>
        <p:nvSpPr>
          <p:cNvPr id="4" name="日付プレースホルダー 3">
            <a:extLst>
              <a:ext uri="{FF2B5EF4-FFF2-40B4-BE49-F238E27FC236}">
                <a16:creationId xmlns:a16="http://schemas.microsoft.com/office/drawing/2014/main" id="{CB50DCB1-B0F0-176E-C339-89536E0A8A72}"/>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26D81A5-825C-D236-48F5-B4F0518E370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A84E954-7BA6-404B-A93A-DAE397B16479}"/>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pSp>
        <p:nvGrpSpPr>
          <p:cNvPr id="7" name="グループ化 6">
            <a:extLst>
              <a:ext uri="{FF2B5EF4-FFF2-40B4-BE49-F238E27FC236}">
                <a16:creationId xmlns:a16="http://schemas.microsoft.com/office/drawing/2014/main" id="{049A10D8-CCCD-B98B-CA4E-DE9706198258}"/>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5C05B60D-4AA2-379E-7214-CD4D130734C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C8CB9D0F-44EC-70D7-D556-E8C7FFDF600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2F27D21A-FE35-5B41-E145-5ABC48A395D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CC3F57EC-BE97-51EA-6D1E-70806B14B2D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96A85F63-BC2D-4B01-3E0D-175C37B5E4CF}"/>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1B9A690A-1658-F114-439C-46F83C938D6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1CDC9763-D8C9-9958-2DF0-FC814A589A46}"/>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B824FB5-C3D6-EFFC-71D8-BB5495F13BE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8FFD8BA5-3C6D-A6B0-08C5-6AEC786815A2}"/>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4843162C-0138-7B2D-0154-0BD87F4602B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875E121C-545D-2C09-02EC-7A55CA424A3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57B0B328-1D1F-2335-9D3A-29D0D53B24D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9F814A42-651A-BB2B-D07F-1B3DE3647F59}"/>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837D660-B195-5C18-1254-4FC97A33613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37138C1-E70C-5072-5407-3E3DD4C89C8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27511AD-82EB-034A-1171-390CA7DC9440}"/>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0EC9013-6148-8DA5-78F7-DA86FEB3580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9AC4B751-848C-60DB-BBD7-65038542E04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4D6DB26-6547-F5E5-10FE-652ADBC4529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C0306C97-4DFD-AA1B-B55E-2B8239F8055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4E76F634-0AB0-280B-1FB7-B2F433D74B8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A4D8A8F3-A477-EA88-8265-1015D2D81B4E}"/>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5E6A0C2-6AAE-8F10-576C-CB7D2439FC1D}"/>
              </a:ext>
            </a:extLst>
          </p:cNvPr>
          <p:cNvSpPr>
            <a:spLocks noGrp="1"/>
          </p:cNvSpPr>
          <p:nvPr>
            <p:ph type="title"/>
          </p:nvPr>
        </p:nvSpPr>
        <p:spPr/>
        <p:txBody>
          <a:bodyPr/>
          <a:lstStyle/>
          <a:p>
            <a:r>
              <a:rPr lang="ja-JP" altLang="en-US"/>
              <a:t>講義資料などの登録</a:t>
            </a:r>
            <a:endParaRPr kumimoji="1" lang="ja-JP" altLang="en-US"/>
          </a:p>
        </p:txBody>
      </p:sp>
      <p:pic>
        <p:nvPicPr>
          <p:cNvPr id="31" name="LMS コンテンツ">
            <a:hlinkClick r:id="" action="ppaction://media"/>
            <a:extLst>
              <a:ext uri="{FF2B5EF4-FFF2-40B4-BE49-F238E27FC236}">
                <a16:creationId xmlns:a16="http://schemas.microsoft.com/office/drawing/2014/main" id="{1FA4030D-5E08-4E2B-80FF-C141C8F0A9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1741" t="2708" r="23690" b="21002"/>
          <a:stretch>
            <a:fillRect/>
          </a:stretch>
        </p:blipFill>
        <p:spPr>
          <a:xfrm>
            <a:off x="2773414" y="2420888"/>
            <a:ext cx="5904000" cy="3924000"/>
          </a:xfrm>
          <a:prstGeom prst="rect">
            <a:avLst/>
          </a:prstGeom>
          <a:ln>
            <a:solidFill>
              <a:srgbClr val="7030A0"/>
            </a:solidFill>
          </a:ln>
        </p:spPr>
      </p:pic>
      <p:sp>
        <p:nvSpPr>
          <p:cNvPr id="32" name="正方形/長方形 31">
            <a:extLst>
              <a:ext uri="{FF2B5EF4-FFF2-40B4-BE49-F238E27FC236}">
                <a16:creationId xmlns:a16="http://schemas.microsoft.com/office/drawing/2014/main" id="{C0F4500B-5E3A-2078-73B5-6332CCB343C0}"/>
              </a:ext>
            </a:extLst>
          </p:cNvPr>
          <p:cNvSpPr>
            <a:spLocks/>
          </p:cNvSpPr>
          <p:nvPr/>
        </p:nvSpPr>
        <p:spPr>
          <a:xfrm>
            <a:off x="2975896" y="4002027"/>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85B9C2E4-685E-0970-7C98-C01105095CB4}"/>
              </a:ext>
            </a:extLst>
          </p:cNvPr>
          <p:cNvSpPr/>
          <p:nvPr/>
        </p:nvSpPr>
        <p:spPr>
          <a:xfrm>
            <a:off x="261253" y="3212976"/>
            <a:ext cx="1943337" cy="539041"/>
          </a:xfrm>
          <a:prstGeom prst="wedgeRoundRectCallout">
            <a:avLst>
              <a:gd name="adj1" fmla="val 88235"/>
              <a:gd name="adj2" fmla="val 103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課題の追加</a:t>
            </a:r>
            <a:endParaRPr lang="en-US" altLang="ja-JP" sz="2000" dirty="0"/>
          </a:p>
        </p:txBody>
      </p:sp>
      <p:sp>
        <p:nvSpPr>
          <p:cNvPr id="34" name="正方形/長方形 33">
            <a:extLst>
              <a:ext uri="{FF2B5EF4-FFF2-40B4-BE49-F238E27FC236}">
                <a16:creationId xmlns:a16="http://schemas.microsoft.com/office/drawing/2014/main" id="{42A9C259-2B03-2DCC-749D-6C98001A0B80}"/>
              </a:ext>
            </a:extLst>
          </p:cNvPr>
          <p:cNvSpPr>
            <a:spLocks/>
          </p:cNvSpPr>
          <p:nvPr/>
        </p:nvSpPr>
        <p:spPr>
          <a:xfrm>
            <a:off x="2966163" y="5082147"/>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吹き出し 34">
            <a:extLst>
              <a:ext uri="{FF2B5EF4-FFF2-40B4-BE49-F238E27FC236}">
                <a16:creationId xmlns:a16="http://schemas.microsoft.com/office/drawing/2014/main" id="{32DE47DC-B50F-578A-F99F-7F63B908D8A7}"/>
              </a:ext>
            </a:extLst>
          </p:cNvPr>
          <p:cNvSpPr/>
          <p:nvPr/>
        </p:nvSpPr>
        <p:spPr>
          <a:xfrm>
            <a:off x="251520" y="4293096"/>
            <a:ext cx="1943337" cy="539041"/>
          </a:xfrm>
          <a:prstGeom prst="wedgeRoundRectCallout">
            <a:avLst>
              <a:gd name="adj1" fmla="val 88235"/>
              <a:gd name="adj2" fmla="val 103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教材の追加</a:t>
            </a:r>
            <a:endParaRPr lang="en-US" altLang="ja-JP" sz="2000" dirty="0"/>
          </a:p>
        </p:txBody>
      </p:sp>
      <p:sp>
        <p:nvSpPr>
          <p:cNvPr id="36" name="正方形/長方形 35">
            <a:extLst>
              <a:ext uri="{FF2B5EF4-FFF2-40B4-BE49-F238E27FC236}">
                <a16:creationId xmlns:a16="http://schemas.microsoft.com/office/drawing/2014/main" id="{3E5DD507-9849-1556-6EA4-FD10133A858A}"/>
              </a:ext>
            </a:extLst>
          </p:cNvPr>
          <p:cNvSpPr>
            <a:spLocks/>
          </p:cNvSpPr>
          <p:nvPr/>
        </p:nvSpPr>
        <p:spPr>
          <a:xfrm>
            <a:off x="2975896" y="6149475"/>
            <a:ext cx="148304" cy="147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吹き出し 36">
            <a:extLst>
              <a:ext uri="{FF2B5EF4-FFF2-40B4-BE49-F238E27FC236}">
                <a16:creationId xmlns:a16="http://schemas.microsoft.com/office/drawing/2014/main" id="{E2F5ACCA-363A-2C44-BCA8-97FFA186B4AA}"/>
              </a:ext>
            </a:extLst>
          </p:cNvPr>
          <p:cNvSpPr/>
          <p:nvPr/>
        </p:nvSpPr>
        <p:spPr>
          <a:xfrm>
            <a:off x="261253" y="5360424"/>
            <a:ext cx="1943337" cy="539041"/>
          </a:xfrm>
          <a:prstGeom prst="wedgeRoundRectCallout">
            <a:avLst>
              <a:gd name="adj1" fmla="val 88235"/>
              <a:gd name="adj2" fmla="val 103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テストの追加</a:t>
            </a:r>
            <a:endParaRPr lang="en-US" altLang="ja-JP" sz="2000" dirty="0"/>
          </a:p>
        </p:txBody>
      </p:sp>
    </p:spTree>
    <p:extLst>
      <p:ext uri="{BB962C8B-B14F-4D97-AF65-F5344CB8AC3E}">
        <p14:creationId xmlns:p14="http://schemas.microsoft.com/office/powerpoint/2010/main" val="312069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childTnLst>
                          </p:cTn>
                        </p:par>
                        <p:par>
                          <p:cTn id="17" fill="hold">
                            <p:stCondLst>
                              <p:cond delay="0"/>
                            </p:stCondLst>
                            <p:childTnLst>
                              <p:par>
                                <p:cTn id="18" presetID="1" presetClass="mediacall" presetSubtype="0" fill="hold" nodeType="afterEffect">
                                  <p:stCondLst>
                                    <p:cond delay="1000"/>
                                  </p:stCondLst>
                                  <p:childTnLst>
                                    <p:cmd type="call" cmd="playFrom(0.0)">
                                      <p:cBhvr>
                                        <p:cTn id="19" dur="7083" fill="hold"/>
                                        <p:tgtEl>
                                          <p:spTgt spid="31"/>
                                        </p:tgtEl>
                                      </p:cBhvr>
                                    </p:cmd>
                                  </p:childTnLst>
                                </p:cTn>
                              </p:par>
                            </p:childTnLst>
                          </p:cTn>
                        </p:par>
                        <p:par>
                          <p:cTn id="20" fill="hold">
                            <p:stCondLst>
                              <p:cond delay="8083"/>
                            </p:stCondLst>
                            <p:childTnLst>
                              <p:par>
                                <p:cTn id="21" presetID="1" presetClass="entr" presetSubtype="0" fill="hold" grpId="1" nodeType="after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31"/>
                </p:tgtEl>
              </p:cMediaNode>
            </p:video>
            <p:seq concurrent="1" nextAc="seek">
              <p:cTn id="34" restart="whenNotActive" fill="hold" evtFilter="cancelBubble" nodeType="interactiveSeq">
                <p:stCondLst>
                  <p:cond evt="onClick" delay="0">
                    <p:tgtEl>
                      <p:spTgt spid="3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31"/>
                                        </p:tgtEl>
                                      </p:cBhvr>
                                    </p:cmd>
                                  </p:childTnLst>
                                </p:cTn>
                              </p:par>
                            </p:childTnLst>
                          </p:cTn>
                        </p:par>
                      </p:childTnLst>
                    </p:cTn>
                  </p:par>
                </p:childTnLst>
              </p:cTn>
              <p:nextCondLst>
                <p:cond evt="onClick" delay="0">
                  <p:tgtEl>
                    <p:spTgt spid="31"/>
                  </p:tgtEl>
                </p:cond>
              </p:nextCondLst>
            </p:seq>
          </p:childTnLst>
        </p:cTn>
      </p:par>
    </p:tnLst>
    <p:bldLst>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7692B0-88CF-3FE1-695A-942DCACDEA04}"/>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4AC4EC0B-1DB2-C756-20F3-C4B93881D191}"/>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endParaRPr kumimoji="1" lang="ja-JP" altLang="en-US"/>
          </a:p>
        </p:txBody>
      </p:sp>
      <p:sp>
        <p:nvSpPr>
          <p:cNvPr id="4" name="日付プレースホルダー 3">
            <a:extLst>
              <a:ext uri="{FF2B5EF4-FFF2-40B4-BE49-F238E27FC236}">
                <a16:creationId xmlns:a16="http://schemas.microsoft.com/office/drawing/2014/main" id="{C554C586-F0BA-CA3A-491F-64C373A0E81D}"/>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BA7D43FD-E80C-1A87-61B1-AA7F3A8E897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6EB7795-D6A3-5B85-8737-2E6B42A06DA0}"/>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grpSp>
        <p:nvGrpSpPr>
          <p:cNvPr id="7" name="グループ化 6">
            <a:extLst>
              <a:ext uri="{FF2B5EF4-FFF2-40B4-BE49-F238E27FC236}">
                <a16:creationId xmlns:a16="http://schemas.microsoft.com/office/drawing/2014/main" id="{95952E05-48EC-2E8E-A575-9B13BC739B55}"/>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AF79DAB-1E3D-86B5-A3AB-B05E6ED25838}"/>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489892EE-7F65-EAC6-ED83-CC5633DD1FF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19CDFB5C-E422-0E45-C69E-BF05500B6A6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66668C0D-28D9-E651-F6D8-71E5D08DF93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EDE414B2-7403-8B11-99D9-50BE8A19F88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10B9404-F41E-D069-622A-290531D57E1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FA5343FE-3F8C-00AF-48EC-9C1E10CAACD1}"/>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AC615C1C-75DD-F52A-681A-D881F48EEB2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2F27400B-579A-040C-95C5-80231ECA7BF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1AEACB8F-94C3-1196-A121-1FF0FD5480BD}"/>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79045B58-C618-298C-F54E-52E871498F8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BAE9DC9B-75DE-16F1-33F0-519467124F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C908C4C4-07AD-31C0-3E54-30628352E94D}"/>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D243BE78-F2D5-3671-9DBD-BDD6066F601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E87E1EC1-99D7-5FE8-114D-CA46B753DC2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CBE0B796-DABA-AE32-1B81-DFDAE5B7F693}"/>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51E523F6-7F84-E160-5DE2-C20A4C3B647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95C523D-C908-0BCE-2B66-FD77CF54EA7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78AECDD9-C09D-11F0-F3DB-06BDD28684A3}"/>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F412FA01-8B26-27A3-CE8F-844C19EDA9EB}"/>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9D99F0F8-D934-82E2-6DE0-79BEBD3D145D}"/>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F0A648F7-861A-6674-0802-4F313E565F71}"/>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05771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5E9F5-67DC-D379-ADB0-752C3AB2E1B2}"/>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0AC5E391-2FAB-4038-6BAD-D5DA981EB7BC}"/>
              </a:ext>
            </a:extLst>
          </p:cNvPr>
          <p:cNvSpPr>
            <a:spLocks noGrp="1"/>
          </p:cNvSpPr>
          <p:nvPr>
            <p:ph idx="1"/>
          </p:nvPr>
        </p:nvSpPr>
        <p:spPr/>
        <p:txBody>
          <a:bodyPr/>
          <a:lstStyle/>
          <a:p>
            <a:r>
              <a:rPr lang="ja-JP" altLang="en-US"/>
              <a:t>以前は，学生が履修登録なしで授業に参加するのは，比較的容易でした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p:txBody>
      </p:sp>
      <p:sp>
        <p:nvSpPr>
          <p:cNvPr id="4" name="日付プレースホルダー 3">
            <a:extLst>
              <a:ext uri="{FF2B5EF4-FFF2-40B4-BE49-F238E27FC236}">
                <a16:creationId xmlns:a16="http://schemas.microsoft.com/office/drawing/2014/main" id="{5261AD21-CF42-D061-44D3-B79BA03AFBBD}"/>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85836E1A-6142-1BA6-3B30-672FB109FB41}"/>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0C43224-FA34-81C2-417D-B8087750149F}"/>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pSp>
        <p:nvGrpSpPr>
          <p:cNvPr id="7" name="グループ化 6">
            <a:extLst>
              <a:ext uri="{FF2B5EF4-FFF2-40B4-BE49-F238E27FC236}">
                <a16:creationId xmlns:a16="http://schemas.microsoft.com/office/drawing/2014/main" id="{F61549E7-168E-324C-AEE0-772B35F83E37}"/>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D9DC04F-6152-E5E3-094F-45153CD3315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6688989D-D8EA-EA49-2A6F-3C8F559B557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9D97BE89-CDE8-BE21-0A22-019DF87189A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AD2594AC-6E11-01F4-1094-0B91C5E5A6E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238F4658-3E0E-3DCE-53DD-01C360F450B1}"/>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41142F8A-A6E4-496B-402D-8608618CC38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166E9B0-BED1-23D7-CF32-CEF6A4617E2F}"/>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BE8F525C-53AB-9948-3392-FBA4EAB14F8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16693E33-7D2C-DB26-11B9-3DF3610A30F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32785F38-ABA0-C079-4C70-8680D7158746}"/>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2CE67295-7111-4127-8BBE-A2274F35249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9F89501-AB25-493F-B704-A4DC7DE286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9092511-4BFB-69C4-CC1E-0D25538A24F7}"/>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74D8A9D-203F-151D-FE37-6B59484D97E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6FFCEB16-C593-0ACF-ECCE-DE7D57CD1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D01502EC-C539-0E64-1ABF-AA4ABDD76EC8}"/>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1981D2D7-78CB-BD01-317E-95F10AC00FE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029520B6-04DF-D467-3058-E84F78A30E2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FEBE277-425D-EB64-CBC4-D2DF19F5B2B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9CDB27B-EF83-7D90-2560-7FC18066DFE4}"/>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D96CFD73-5089-2527-FD13-7AC3F988032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9DFBC552-211A-4453-FF4F-F49579F00A0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20466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D79871-DC6E-909A-E96A-D4B3DF3C0DC3}"/>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CE4E3D8F-AD03-6F21-6E43-3DEC49304EFE}"/>
              </a:ext>
            </a:extLst>
          </p:cNvPr>
          <p:cNvSpPr>
            <a:spLocks noGrp="1"/>
          </p:cNvSpPr>
          <p:nvPr>
            <p:ph idx="1"/>
          </p:nvPr>
        </p:nvSpPr>
        <p:spPr/>
        <p:txBody>
          <a:bodyPr/>
          <a:lstStyle/>
          <a:p>
            <a:r>
              <a:rPr lang="ja-JP" altLang="en-US"/>
              <a:t>デフォルトでは，履修登録期間中は仮登録を許可し，その後は不許可にしています</a:t>
            </a:r>
            <a:endParaRPr lang="en-US" altLang="ja-JP" dirty="0"/>
          </a:p>
          <a:p>
            <a:r>
              <a:rPr lang="ja-JP" altLang="en-US"/>
              <a:t>過去の例では，履修登録期間終了後に「使えなくなった」という質問が多くよせられます</a:t>
            </a:r>
            <a:endParaRPr lang="en-US" altLang="ja-JP" dirty="0"/>
          </a:p>
        </p:txBody>
      </p:sp>
      <p:sp>
        <p:nvSpPr>
          <p:cNvPr id="4" name="日付プレースホルダー 3">
            <a:extLst>
              <a:ext uri="{FF2B5EF4-FFF2-40B4-BE49-F238E27FC236}">
                <a16:creationId xmlns:a16="http://schemas.microsoft.com/office/drawing/2014/main" id="{22652319-D41B-B7D2-036A-5431159FC6F6}"/>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EF1AE925-5252-EE87-C40C-96BC131A9E5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0BC39A3-615A-03FD-3365-B16ACC14E34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pSp>
        <p:nvGrpSpPr>
          <p:cNvPr id="7" name="グループ化 6">
            <a:extLst>
              <a:ext uri="{FF2B5EF4-FFF2-40B4-BE49-F238E27FC236}">
                <a16:creationId xmlns:a16="http://schemas.microsoft.com/office/drawing/2014/main" id="{FF62EACC-7206-F87C-2F20-4EA606D92953}"/>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8D51B10-9E43-C319-8EA5-F162B823A2E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F2E2592E-4A13-812E-E978-F81AB819EC4C}"/>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A29CF1D-F62C-7932-026E-AAEAFAD43B0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FD631D6-1359-BD5F-CEF8-CB1078DE2AA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CA7ED3DA-8548-F186-397D-6E185BE94F1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BDB39CE5-A700-BF5D-3730-36E8FDF0CAB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7725C60F-B716-333B-1C61-0EF9AA3322B3}"/>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1E1F884-C5E9-4C5E-56E4-0393C04C3DA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AEB33B73-0B33-D39D-7F66-85E1DF935A1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D509818A-2669-974C-23C5-0D25ACC7337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08D1B3D0-D5AB-C5C1-1976-540789BFC3A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79AB9F56-E901-B15E-96A8-EF43135079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CC9AD6BA-451F-3522-8DAA-8FBAE655C6E9}"/>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A97DC3CB-F865-5734-4453-6A580B8BD32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DD6DB0A3-8EB2-4905-98B4-D8417429B13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35854B9-A8C7-A9C9-86ED-82B28E71F54C}"/>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0B067590-3EF1-66FE-48B1-A5FA9A28ABE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2BF0864D-5442-BE79-9BAC-DE86B737963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B00FFA5-C865-923A-5B3A-C3E0E7EFBE40}"/>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8EB0F974-520E-A0BF-C567-DBF4C70E0F9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A835098A-5F9D-AA99-51D1-62177E1A870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935BB39B-6B20-6596-54F7-3083A29FE082}"/>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30" name="表 10">
            <a:extLst>
              <a:ext uri="{FF2B5EF4-FFF2-40B4-BE49-F238E27FC236}">
                <a16:creationId xmlns:a16="http://schemas.microsoft.com/office/drawing/2014/main" id="{4093C677-9F15-087D-C9B1-031826D8ED69}"/>
              </a:ext>
            </a:extLst>
          </p:cNvPr>
          <p:cNvGraphicFramePr>
            <a:graphicFrameLocks noGrp="1"/>
          </p:cNvGraphicFramePr>
          <p:nvPr>
            <p:extLst>
              <p:ext uri="{D42A27DB-BD31-4B8C-83A1-F6EECF244321}">
                <p14:modId xmlns:p14="http://schemas.microsoft.com/office/powerpoint/2010/main" val="1526866979"/>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学生が次にログインした時</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で学生が自己登録</a:t>
                      </a:r>
                    </a:p>
                  </a:txBody>
                  <a:tcPr/>
                </a:tc>
                <a:tc>
                  <a:txBody>
                    <a:bodyPr/>
                    <a:lstStyle/>
                    <a:p>
                      <a:r>
                        <a:rPr kumimoji="1" lang="ja-JP" altLang="en-US" sz="2200"/>
                        <a:t>即時</a:t>
                      </a:r>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spTree>
    <p:extLst>
      <p:ext uri="{BB962C8B-B14F-4D97-AF65-F5344CB8AC3E}">
        <p14:creationId xmlns:p14="http://schemas.microsoft.com/office/powerpoint/2010/main" val="1377760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descr="グラフィカル ユーザー インターフェイス, テキスト, アプリケーション, メール&#10;&#10;自動的に生成された説明">
            <a:extLst>
              <a:ext uri="{FF2B5EF4-FFF2-40B4-BE49-F238E27FC236}">
                <a16:creationId xmlns:a16="http://schemas.microsoft.com/office/drawing/2014/main" id="{0D316878-CDA6-9C66-3AD5-26003EACDF36}"/>
              </a:ext>
            </a:extLst>
          </p:cNvPr>
          <p:cNvPicPr>
            <a:picLocks noChangeAspect="1"/>
          </p:cNvPicPr>
          <p:nvPr/>
        </p:nvPicPr>
        <p:blipFill rotWithShape="1">
          <a:blip r:embed="rId2">
            <a:extLst>
              <a:ext uri="{28A0092B-C50C-407E-A947-70E740481C1C}">
                <a14:useLocalDpi xmlns:a14="http://schemas.microsoft.com/office/drawing/2010/main" val="0"/>
              </a:ext>
            </a:extLst>
          </a:blip>
          <a:srcRect t="2700" b="1931"/>
          <a:stretch/>
        </p:blipFill>
        <p:spPr>
          <a:xfrm>
            <a:off x="72511" y="3256504"/>
            <a:ext cx="9016769" cy="2232000"/>
          </a:xfrm>
          <a:prstGeom prst="rect">
            <a:avLst/>
          </a:prstGeom>
          <a:ln>
            <a:solidFill>
              <a:srgbClr val="7030A0"/>
            </a:solidFill>
          </a:ln>
        </p:spPr>
      </p:pic>
      <p:sp>
        <p:nvSpPr>
          <p:cNvPr id="2" name="タイトル 1">
            <a:extLst>
              <a:ext uri="{FF2B5EF4-FFF2-40B4-BE49-F238E27FC236}">
                <a16:creationId xmlns:a16="http://schemas.microsoft.com/office/drawing/2014/main" id="{39C0EEB5-E643-28BF-1CD9-79C1C999B3E2}"/>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89020A59-6347-5218-6EEA-BDAEE464E394}"/>
              </a:ext>
            </a:extLst>
          </p:cNvPr>
          <p:cNvSpPr>
            <a:spLocks noGrp="1"/>
          </p:cNvSpPr>
          <p:nvPr>
            <p:ph idx="1"/>
          </p:nvPr>
        </p:nvSpPr>
        <p:spPr/>
        <p:txBody>
          <a:bodyPr/>
          <a:lstStyle/>
          <a:p>
            <a:r>
              <a:rPr lang="ja-JP" altLang="en-US"/>
              <a:t>履修期間中は，仮登録・自己登録を許可するのがお勧めです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0B0B3195-DC9D-1C81-7F6A-898D60B2D98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757341D-4A04-8F17-E5E6-8F02750889C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EF3DB49-165D-F657-26F4-9730EDA9FBA1}"/>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grpSp>
        <p:nvGrpSpPr>
          <p:cNvPr id="7" name="グループ化 6">
            <a:extLst>
              <a:ext uri="{FF2B5EF4-FFF2-40B4-BE49-F238E27FC236}">
                <a16:creationId xmlns:a16="http://schemas.microsoft.com/office/drawing/2014/main" id="{A75CB471-7F9E-1BBA-FFA7-597C18047D8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76F25940-88F3-1BC1-ED26-FB9806876719}"/>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EBBF3B2A-47B3-3237-AEDE-CF3001337E6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97961BD-D88E-5537-A755-AEB4815D9CCC}"/>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E49D558F-2268-DD7D-11A4-FE198C7B0E8C}"/>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72FF30EE-DCAD-F3FE-067B-E089C8193A8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238F7062-8394-8169-E92A-0B5F370FFD5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C83900FD-0D26-4EAD-D8B3-BD039F4682F1}"/>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E0D03953-4F9C-5D71-2ECC-CF446EE25C3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01E2177D-E435-6A59-8D0F-31B9C316AE4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7403515B-A0B4-D129-FBFC-1CFF77C477D1}"/>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C8C46217-F7BD-F728-0798-A50C7E79E7F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77C07FD-D370-7565-8687-3800D99427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47431E3A-4A0B-0B08-DC73-697DD253434B}"/>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8F446CD3-83B2-A68B-850F-1791F72EACD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ADCB947F-037E-F12E-FD8A-3E438B5AE20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9D8EE4E-EA8C-DFDE-997C-1CA1B4E9C4A6}"/>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E7073681-26B8-7514-DAF9-CD7EA0CC84B5}"/>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4069F4D3-A845-4BBD-A647-4E18EABC3B6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C9DB921-1936-76F9-8534-AA954BB4FA51}"/>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D5EDF16D-92B7-5ECB-1612-AE20DF4664F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8F7A3947-2036-BEA6-7892-F194BE53A22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49208469-C249-592A-2144-E86ECABC26CB}"/>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0F99003B-05C2-9C02-83DB-A2C4FB8C4ED2}"/>
              </a:ext>
            </a:extLst>
          </p:cNvPr>
          <p:cNvSpPr/>
          <p:nvPr/>
        </p:nvSpPr>
        <p:spPr>
          <a:xfrm>
            <a:off x="2537280" y="4340539"/>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02DFAE05-6F6D-6BD1-2CEB-BC53D224ECF5}"/>
              </a:ext>
            </a:extLst>
          </p:cNvPr>
          <p:cNvSpPr/>
          <p:nvPr/>
        </p:nvSpPr>
        <p:spPr>
          <a:xfrm>
            <a:off x="629314" y="3003290"/>
            <a:ext cx="2286800" cy="500612"/>
          </a:xfrm>
          <a:prstGeom prst="wedgeRoundRectCallout">
            <a:avLst>
              <a:gd name="adj1" fmla="val 32897"/>
              <a:gd name="adj2" fmla="val 2105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33" name="角丸四角形吹き出し 32">
            <a:extLst>
              <a:ext uri="{FF2B5EF4-FFF2-40B4-BE49-F238E27FC236}">
                <a16:creationId xmlns:a16="http://schemas.microsoft.com/office/drawing/2014/main" id="{54EF4D27-0F87-DA26-C11C-E90A6C6C7C58}"/>
              </a:ext>
            </a:extLst>
          </p:cNvPr>
          <p:cNvSpPr/>
          <p:nvPr/>
        </p:nvSpPr>
        <p:spPr>
          <a:xfrm>
            <a:off x="4600212" y="4004472"/>
            <a:ext cx="4333986" cy="500612"/>
          </a:xfrm>
          <a:prstGeom prst="wedgeRoundRectCallout">
            <a:avLst>
              <a:gd name="adj1" fmla="val -51803"/>
              <a:gd name="adj2" fmla="val -793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履修登録期間中だけ仮登録を認める</a:t>
            </a:r>
            <a:endParaRPr lang="en-US" altLang="ja-JP" sz="2000" dirty="0"/>
          </a:p>
        </p:txBody>
      </p:sp>
      <p:sp>
        <p:nvSpPr>
          <p:cNvPr id="34" name="正方形/長方形 33">
            <a:extLst>
              <a:ext uri="{FF2B5EF4-FFF2-40B4-BE49-F238E27FC236}">
                <a16:creationId xmlns:a16="http://schemas.microsoft.com/office/drawing/2014/main" id="{9061EC40-0489-C8A3-5BFC-B0D9DB782814}"/>
              </a:ext>
            </a:extLst>
          </p:cNvPr>
          <p:cNvSpPr/>
          <p:nvPr/>
        </p:nvSpPr>
        <p:spPr>
          <a:xfrm>
            <a:off x="4265280" y="355577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2748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04733-A974-8912-4735-11831A979E6C}"/>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31854CA2-1E28-EE46-2CAA-58587BC98854}"/>
              </a:ext>
            </a:extLst>
          </p:cNvPr>
          <p:cNvSpPr>
            <a:spLocks noGrp="1"/>
          </p:cNvSpPr>
          <p:nvPr>
            <p:ph idx="1"/>
          </p:nvPr>
        </p:nvSpPr>
        <p:spPr/>
        <p:txBody>
          <a:bodyPr/>
          <a:lstStyle/>
          <a:p>
            <a:r>
              <a:rPr lang="ja-JP" altLang="en-US"/>
              <a:t>設定画面は，コース内で左上のバーガーメニュー</a:t>
            </a:r>
            <a:r>
              <a:rPr lang="en-US" altLang="ja-JP" dirty="0"/>
              <a:t>(≡)</a:t>
            </a:r>
            <a:r>
              <a:rPr lang="ja-JP" altLang="en-US"/>
              <a:t>から，サイドメニュー経由で開きます</a:t>
            </a:r>
          </a:p>
        </p:txBody>
      </p:sp>
      <p:sp>
        <p:nvSpPr>
          <p:cNvPr id="4" name="日付プレースホルダー 3">
            <a:extLst>
              <a:ext uri="{FF2B5EF4-FFF2-40B4-BE49-F238E27FC236}">
                <a16:creationId xmlns:a16="http://schemas.microsoft.com/office/drawing/2014/main" id="{6D6DB2E8-25F0-B6C7-D698-58A5480CA06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6BE82A7-25D8-5412-BB34-4C0CA76F0DEF}"/>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D3558B6-CAFD-C4C3-9CA7-5EFB8FEEB7B4}"/>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grpSp>
        <p:nvGrpSpPr>
          <p:cNvPr id="7" name="グループ化 6">
            <a:extLst>
              <a:ext uri="{FF2B5EF4-FFF2-40B4-BE49-F238E27FC236}">
                <a16:creationId xmlns:a16="http://schemas.microsoft.com/office/drawing/2014/main" id="{DAE5836F-E532-3EF8-8ADD-D3A20EF95DD4}"/>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F972C252-7F88-6C08-656B-F9CF4F94EAE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BE03A557-BBAE-D3B6-087A-3E4978F68A2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7591BE21-3FE7-4330-67D3-5F5745B1660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C5A80794-52A7-9880-12F3-7D1E9126699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DD0AE44-0D85-1EC6-E119-DA80426A1E1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933D5F3B-AD89-06D9-8869-A67360507D8A}"/>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0ECF86AA-F194-28A1-40C8-E32CF231CFB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5C8C2417-EAEF-00ED-4491-102AEC80FA6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B05BA6DF-51BF-562F-CC86-13C0FA55801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525FC7F1-58F1-EE0B-4310-32AD8C201A26}"/>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2E4A57E-8B37-6701-65FB-7F4307C52F4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7F50C44-17C4-4EEF-F9C1-37380648C2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0356B6E0-5270-F2A9-3E87-5D08013A3413}"/>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1CE85C0E-7D68-B6A9-9456-D095A4431B2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0958FD43-BF59-654F-9138-53F5533A602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B2D6D6E8-9307-9895-8579-B53939110D7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07B0073D-6CD6-3DEB-DF5B-E6EE2FC27F33}"/>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4D5C142C-669B-287E-E351-07F2AF663E2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8098143B-0DDD-0E72-9D34-105F146CF96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B03C09DF-8DFC-9D24-BBC6-260E7CC26A70}"/>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0C511177-9DC1-F104-7082-20590C59D809}"/>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0ACADF09-D4A1-5352-E63E-02843F573699}"/>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LMS 履修範囲">
            <a:hlinkClick r:id="" action="ppaction://media"/>
            <a:extLst>
              <a:ext uri="{FF2B5EF4-FFF2-40B4-BE49-F238E27FC236}">
                <a16:creationId xmlns:a16="http://schemas.microsoft.com/office/drawing/2014/main" id="{8B6FE3FC-FAF1-CC16-0FDF-0DA94DDB111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1745" t="2707" r="24082" b="20303"/>
          <a:stretch/>
        </p:blipFill>
        <p:spPr>
          <a:xfrm>
            <a:off x="1638000" y="2420888"/>
            <a:ext cx="5868000" cy="3960000"/>
          </a:xfrm>
          <a:prstGeom prst="rect">
            <a:avLst/>
          </a:prstGeom>
          <a:ln>
            <a:solidFill>
              <a:srgbClr val="7030A0"/>
            </a:solidFill>
          </a:ln>
        </p:spPr>
      </p:pic>
      <p:sp>
        <p:nvSpPr>
          <p:cNvPr id="31" name="正方形/長方形 30">
            <a:extLst>
              <a:ext uri="{FF2B5EF4-FFF2-40B4-BE49-F238E27FC236}">
                <a16:creationId xmlns:a16="http://schemas.microsoft.com/office/drawing/2014/main" id="{83E0AD8C-2D29-1239-1956-0BD738EC968C}"/>
              </a:ext>
            </a:extLst>
          </p:cNvPr>
          <p:cNvSpPr/>
          <p:nvPr/>
        </p:nvSpPr>
        <p:spPr>
          <a:xfrm>
            <a:off x="1635430" y="2955501"/>
            <a:ext cx="252000" cy="237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A83E3666-6EB5-B7F6-1326-FD372AF1B8E5}"/>
              </a:ext>
            </a:extLst>
          </p:cNvPr>
          <p:cNvSpPr/>
          <p:nvPr/>
        </p:nvSpPr>
        <p:spPr>
          <a:xfrm>
            <a:off x="0" y="4262222"/>
            <a:ext cx="2133600" cy="771461"/>
          </a:xfrm>
          <a:prstGeom prst="wedgeRoundRectCallout">
            <a:avLst>
              <a:gd name="adj1" fmla="val 27586"/>
              <a:gd name="adj2" fmla="val -1884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ここからサイドメニューを開く</a:t>
            </a:r>
            <a:endParaRPr lang="en-US" altLang="ja-JP" sz="2000" dirty="0"/>
          </a:p>
        </p:txBody>
      </p:sp>
    </p:spTree>
    <p:extLst>
      <p:ext uri="{BB962C8B-B14F-4D97-AF65-F5344CB8AC3E}">
        <p14:creationId xmlns:p14="http://schemas.microsoft.com/office/powerpoint/2010/main" val="221045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0"/>
                                  </p:stCondLst>
                                  <p:childTnLst>
                                    <p:animScale>
                                      <p:cBhvr>
                                        <p:cTn id="11" dur="500" fill="hold"/>
                                        <p:tgtEl>
                                          <p:spTgt spid="30"/>
                                        </p:tgtEl>
                                      </p:cBhvr>
                                      <p:by x="150000" y="150000"/>
                                    </p:animScale>
                                  </p:childTnLst>
                                </p:cTn>
                              </p:par>
                              <p:par>
                                <p:cTn id="12" presetID="42" presetClass="path" presetSubtype="0" accel="50000" decel="50000" fill="hold" nodeType="withEffect">
                                  <p:stCondLst>
                                    <p:cond delay="0"/>
                                  </p:stCondLst>
                                  <p:childTnLst>
                                    <p:animMotion origin="layout" path="M 0 3.33333E-6 L 0 -0.15209 " pathEditMode="relative" rAng="0" ptsTypes="AA">
                                      <p:cBhvr>
                                        <p:cTn id="13" dur="500" fill="hold"/>
                                        <p:tgtEl>
                                          <p:spTgt spid="30"/>
                                        </p:tgtEl>
                                        <p:attrNameLst>
                                          <p:attrName>ppt_x</p:attrName>
                                          <p:attrName>ppt_y</p:attrName>
                                        </p:attrNameLst>
                                      </p:cBhvr>
                                      <p:rCtr x="0" y="-7616"/>
                                    </p:animMotion>
                                  </p:childTnLst>
                                </p:cTn>
                              </p:par>
                            </p:childTnLst>
                          </p:cTn>
                        </p:par>
                        <p:par>
                          <p:cTn id="14" fill="hold">
                            <p:stCondLst>
                              <p:cond delay="500"/>
                            </p:stCondLst>
                            <p:childTnLst>
                              <p:par>
                                <p:cTn id="15" presetID="1" presetClass="mediacall" presetSubtype="0" fill="hold" nodeType="afterEffect">
                                  <p:stCondLst>
                                    <p:cond delay="0"/>
                                  </p:stCondLst>
                                  <p:childTnLst>
                                    <p:cmd type="call" cmd="playFrom(0.0)">
                                      <p:cBhvr>
                                        <p:cTn id="16" dur="9183"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0"/>
                                        </p:tgtEl>
                                      </p:cBhvr>
                                    </p:cmd>
                                  </p:childTnLst>
                                </p:cTn>
                              </p:par>
                            </p:childTnLst>
                          </p:cTn>
                        </p:par>
                      </p:childTnLst>
                    </p:cTn>
                  </p:par>
                </p:childTnLst>
              </p:cTn>
              <p:nextCondLst>
                <p:cond evt="onClick" delay="0">
                  <p:tgtEl>
                    <p:spTgt spid="30"/>
                  </p:tgtEl>
                </p:cond>
              </p:nextCondLst>
            </p:seq>
            <p:video>
              <p:cMediaNode vol="80000">
                <p:cTn id="22" fill="hold" display="0">
                  <p:stCondLst>
                    <p:cond delay="indefinite"/>
                  </p:stCondLst>
                </p:cTn>
                <p:tgtEl>
                  <p:spTgt spid="30"/>
                </p:tgtEl>
              </p:cMediaNode>
            </p:video>
          </p:childTnLst>
        </p:cTn>
      </p:par>
    </p:tnLst>
    <p:bldLst>
      <p:bldP spid="31"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288FCB-955A-BA49-A5A6-8CB324451544}"/>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249A5329-BD84-BDF0-82C2-098A087CA9AD}"/>
              </a:ext>
            </a:extLst>
          </p:cNvPr>
          <p:cNvSpPr>
            <a:spLocks noGrp="1"/>
          </p:cNvSpPr>
          <p:nvPr>
            <p:ph idx="1"/>
          </p:nvPr>
        </p:nvSpPr>
        <p:spPr/>
        <p:txBody>
          <a:bodyPr/>
          <a:lstStyle/>
          <a:p>
            <a:r>
              <a:rPr lang="ja-JP" altLang="en-US"/>
              <a:t>「お知らせ」の利用が多いです</a:t>
            </a:r>
            <a:endParaRPr lang="en-US" altLang="ja-JP" dirty="0"/>
          </a:p>
          <a:p>
            <a:r>
              <a:rPr lang="ja-JP" altLang="en-US"/>
              <a:t>今年度から，「メッセージ」機能をデフォルトで</a:t>
            </a:r>
            <a:r>
              <a:rPr lang="en-US" altLang="ja-JP" dirty="0"/>
              <a:t>ON</a:t>
            </a:r>
            <a:r>
              <a:rPr lang="ja-JP" altLang="en-US"/>
              <a:t>にしています</a:t>
            </a:r>
          </a:p>
        </p:txBody>
      </p:sp>
      <p:sp>
        <p:nvSpPr>
          <p:cNvPr id="4" name="日付プレースホルダー 3">
            <a:extLst>
              <a:ext uri="{FF2B5EF4-FFF2-40B4-BE49-F238E27FC236}">
                <a16:creationId xmlns:a16="http://schemas.microsoft.com/office/drawing/2014/main" id="{8225306F-6849-C0FF-1FEF-FC7BF12D8C9D}"/>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364F35D-8CAF-92A7-A1D0-854515E85CD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408F3F0-1CA5-D682-7363-C82BC0443A97}"/>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grpSp>
        <p:nvGrpSpPr>
          <p:cNvPr id="7" name="グループ化 6">
            <a:extLst>
              <a:ext uri="{FF2B5EF4-FFF2-40B4-BE49-F238E27FC236}">
                <a16:creationId xmlns:a16="http://schemas.microsoft.com/office/drawing/2014/main" id="{B93877E8-D522-0E2B-6754-696F14FE8A67}"/>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EACECEF5-DC94-0A70-0A8C-8E39A0293DF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0A2452DE-1838-B44A-081F-A7D7493CC79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79AB54E7-C956-FC15-471C-F02183498A36}"/>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29F5C0CF-EA6B-AE6F-5976-9106B836406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891A1B57-BB51-CA8F-E55C-74DFA3A9948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E4A71E5-8DEC-FD99-7026-648F7D8D4A5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C9A67994-F92D-BB0E-776B-37440E268D13}"/>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6453A613-5ACF-B5B6-A9AC-6B3D4CC931F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DF03C1DB-8009-9727-C4FB-89A6A1A8CBC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3408B832-19E9-1FCE-B1E0-C3F11686E1E8}"/>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C64B950-167C-E6B2-767B-5C5B17B35D0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6ACD342E-748C-56E8-0DB1-7EFE6C4004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817F6272-666C-A660-15A1-193FCB26EA30}"/>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9A62972-F7A7-565A-9A2E-FD39840FC15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86A0A351-8A7F-E1D7-809F-8C2B9589256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C244FE1-4E91-956E-88CB-E1B46BE1572F}"/>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2F5692BB-B770-37CF-35C3-DAE4D5A20A7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06B3DD3-A2D4-C635-C567-D90AAEE62B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5D37FC4-FE19-EDCB-871A-E7B0E2EFA26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54ACE526-ACCD-E3E1-CDDE-E8CA7AF7719B}"/>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7928F90E-66B9-B643-79CF-8D4A560BEEB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B12273A0-3885-FBF2-7163-58D72290F14D}"/>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30" name="グラフ 29">
            <a:extLst>
              <a:ext uri="{FF2B5EF4-FFF2-40B4-BE49-F238E27FC236}">
                <a16:creationId xmlns:a16="http://schemas.microsoft.com/office/drawing/2014/main" id="{3A7ACFF2-F97D-F998-B8E9-110F0ECEC13D}"/>
              </a:ext>
            </a:extLst>
          </p:cNvPr>
          <p:cNvGraphicFramePr/>
          <p:nvPr>
            <p:extLst>
              <p:ext uri="{D42A27DB-BD31-4B8C-83A1-F6EECF244321}">
                <p14:modId xmlns:p14="http://schemas.microsoft.com/office/powerpoint/2010/main" val="2450632338"/>
              </p:ext>
            </p:extLst>
          </p:nvPr>
        </p:nvGraphicFramePr>
        <p:xfrm>
          <a:off x="976564" y="2643646"/>
          <a:ext cx="8075239" cy="4064000"/>
        </p:xfrm>
        <a:graphic>
          <a:graphicData uri="http://schemas.openxmlformats.org/drawingml/2006/chart">
            <c:chart xmlns:c="http://schemas.openxmlformats.org/drawingml/2006/chart" xmlns:r="http://schemas.openxmlformats.org/officeDocument/2006/relationships" r:id="rId6"/>
          </a:graphicData>
        </a:graphic>
      </p:graphicFrame>
      <p:sp>
        <p:nvSpPr>
          <p:cNvPr id="31" name="角丸四角形吹き出し 30">
            <a:extLst>
              <a:ext uri="{FF2B5EF4-FFF2-40B4-BE49-F238E27FC236}">
                <a16:creationId xmlns:a16="http://schemas.microsoft.com/office/drawing/2014/main" id="{3CE4480B-CDE0-39CB-68C1-D32DBD4F026F}"/>
              </a:ext>
            </a:extLst>
          </p:cNvPr>
          <p:cNvSpPr/>
          <p:nvPr/>
        </p:nvSpPr>
        <p:spPr>
          <a:xfrm>
            <a:off x="119649" y="5812863"/>
            <a:ext cx="1782744" cy="500612"/>
          </a:xfrm>
          <a:prstGeom prst="wedgeRoundRectCallout">
            <a:avLst>
              <a:gd name="adj1" fmla="val 30022"/>
              <a:gd name="adj2" fmla="val -1021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32" name="角丸四角形吹き出し 31">
            <a:extLst>
              <a:ext uri="{FF2B5EF4-FFF2-40B4-BE49-F238E27FC236}">
                <a16:creationId xmlns:a16="http://schemas.microsoft.com/office/drawing/2014/main" id="{D139F7C4-46D0-7132-4CC5-F57AA559CAB2}"/>
              </a:ext>
            </a:extLst>
          </p:cNvPr>
          <p:cNvSpPr/>
          <p:nvPr/>
        </p:nvSpPr>
        <p:spPr>
          <a:xfrm>
            <a:off x="119649" y="2941745"/>
            <a:ext cx="1782744" cy="500612"/>
          </a:xfrm>
          <a:prstGeom prst="wedgeRoundRectCallout">
            <a:avLst>
              <a:gd name="adj1" fmla="val 29473"/>
              <a:gd name="adj2" fmla="val 91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4111598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3B2273-97E4-9745-C393-54FA51E041C9}"/>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EB41EFD3-EA7B-40D4-2511-93CAD2C8957F}"/>
              </a:ext>
            </a:extLst>
          </p:cNvPr>
          <p:cNvSpPr>
            <a:spLocks noGrp="1"/>
          </p:cNvSpPr>
          <p:nvPr>
            <p:ph idx="1"/>
          </p:nvPr>
        </p:nvSpPr>
        <p:spPr/>
        <p:txBody>
          <a:bodyPr/>
          <a:lstStyle/>
          <a:p>
            <a:r>
              <a:rPr lang="ja-JP" altLang="en-US"/>
              <a:t>「メッセージ」機能について</a:t>
            </a:r>
            <a:endParaRPr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教員は，送信者を把握し，返事を返すことができます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p:txBody>
      </p:sp>
      <p:sp>
        <p:nvSpPr>
          <p:cNvPr id="4" name="日付プレースホルダー 3">
            <a:extLst>
              <a:ext uri="{FF2B5EF4-FFF2-40B4-BE49-F238E27FC236}">
                <a16:creationId xmlns:a16="http://schemas.microsoft.com/office/drawing/2014/main" id="{3F556CCB-1A6C-750D-62A5-03BD867DCE8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79CD9B9-7D4A-7641-90BE-C2B06E37F53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C49D47D-1D9C-5DFF-9AAB-E83038B302E0}"/>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grpSp>
        <p:nvGrpSpPr>
          <p:cNvPr id="8" name="グループ化 7">
            <a:extLst>
              <a:ext uri="{FF2B5EF4-FFF2-40B4-BE49-F238E27FC236}">
                <a16:creationId xmlns:a16="http://schemas.microsoft.com/office/drawing/2014/main" id="{60EC0F0E-AD9E-749C-50FF-B42AE25F1408}"/>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9EBE37E0-098F-30E9-A7BF-E7D1FCF46CAE}"/>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2B7CF092-1EB2-D35E-07A2-3D4FD6EDC75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F76354B6-B469-459B-828B-218072ABA26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158B2E9E-E735-88D5-9B7B-8FBD8B5C5FE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41C4F2C5-7594-600C-65F9-ED3C1BE4F07C}"/>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5F950E93-19F4-A169-DC8E-E92576B19D4E}"/>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72BC40F3-42F8-3017-268D-B0F1C84BAD79}"/>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45A06963-385B-F994-58BD-571AFB85904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6F630705-4E6F-858F-45AB-6790FFE5833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DD1F923C-3056-491E-002D-7275036A103B}"/>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14CF0EB5-7A84-16EE-58B8-C319D703B33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AA883E54-F006-9901-9C55-1B674A4B34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3BE18971-52F2-04D0-37B2-8A9584D7419B}"/>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14301FFF-469E-F727-42F2-C61BE33CA9F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6D14A830-5DE2-2140-5503-87292F6C819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FBD8B3CF-BD93-B385-9CDC-E33AA8C22F13}"/>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D9E73200-ADFB-51E0-5DF3-9FF1C778C8B6}"/>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803C3E3E-432B-997A-79EB-4FE56C318F0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7" name="正方形/長方形 26">
            <a:extLst>
              <a:ext uri="{FF2B5EF4-FFF2-40B4-BE49-F238E27FC236}">
                <a16:creationId xmlns:a16="http://schemas.microsoft.com/office/drawing/2014/main" id="{91058332-66C5-19DF-4E0C-ED31BFF1E8F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EDFAC1BC-207E-E1A5-6352-0B5132892DE8}"/>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3D18B8C1-5752-4E8A-09B9-EEAE4FBFC70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9086DF70-DEAF-A98E-BC68-4DAA9575756B}"/>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302811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F2E6A3-DC7D-EDB1-040B-315D2C3C3506}"/>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A891B0E5-F965-CE35-0DE7-BD8F2DF21CB2}"/>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7522C302-BB30-2E24-BBDE-9FF5E62D716F}"/>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6BC22325-CD50-D5F0-83E9-4A49CA8461E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128A309-1414-BB8D-FEE1-23F3BC84A8F5}"/>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grpSp>
        <p:nvGrpSpPr>
          <p:cNvPr id="7" name="グループ化 6">
            <a:extLst>
              <a:ext uri="{FF2B5EF4-FFF2-40B4-BE49-F238E27FC236}">
                <a16:creationId xmlns:a16="http://schemas.microsoft.com/office/drawing/2014/main" id="{1EE8CD67-955E-18B6-10C4-236D65C2E922}"/>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9F6EC226-BC69-9D53-1490-ED011CF7D42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6E8172D4-A245-2F9A-4F30-90A8D214213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F00911E3-058B-B976-E2A7-B99DF1758B9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48DC68F2-4105-72CD-3F9E-490E36351F27}"/>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D7B7D68-6901-652A-A9FB-82347925A8C9}"/>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4D14DD9B-5EE8-72EC-69D6-FDFDBE2816F2}"/>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A27BA14D-A82A-870D-DBA0-3F9E76141F7B}"/>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99E62AEB-B2EE-F5B2-9BF0-01E2B3D552D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19DFE672-7160-8E54-6467-99D6ADE4517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6E8B0CD-475B-D096-B91F-15654E269F4C}"/>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2416B855-3231-8E47-26B3-B7CB3E0CEB2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B9B74B67-D7CA-04FB-0A51-486C20EA1A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62DCA66-73CB-2A5E-4D6E-C8D2E723B43F}"/>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EADFBA6C-A115-B3F1-71C4-E0AF8306CC9D}"/>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E317525E-692F-9858-9F8D-F588E26CDCA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33627C9-07EA-99CF-AAD2-C66923ABB82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40538D4C-C3B5-6EDE-0B49-688E78A847A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123A3094-26EB-E899-0150-D4F6D56FBB4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DB7C319-1F91-6027-9C53-810A6CDA4179}"/>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05734CFD-8819-33B8-9708-BBFDF1C4D70A}"/>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B98FBD93-7350-2891-E042-C32EB5D235A4}"/>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C82D934F-E655-CF1B-C879-813FBE37CDC8}"/>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図 29" descr="グラフィカル ユーザー インターフェイス, テキスト, アプリケーション, メール&#10;&#10;自動的に生成された説明">
            <a:extLst>
              <a:ext uri="{FF2B5EF4-FFF2-40B4-BE49-F238E27FC236}">
                <a16:creationId xmlns:a16="http://schemas.microsoft.com/office/drawing/2014/main" id="{30456B45-3B4B-E646-8216-CE66AEF28F8B}"/>
              </a:ext>
            </a:extLst>
          </p:cNvPr>
          <p:cNvPicPr>
            <a:picLocks noChangeAspect="1"/>
          </p:cNvPicPr>
          <p:nvPr/>
        </p:nvPicPr>
        <p:blipFill rotWithShape="1">
          <a:blip r:embed="rId6">
            <a:extLst>
              <a:ext uri="{28A0092B-C50C-407E-A947-70E740481C1C}">
                <a14:useLocalDpi xmlns:a14="http://schemas.microsoft.com/office/drawing/2010/main" val="0"/>
              </a:ext>
            </a:extLst>
          </a:blip>
          <a:srcRect t="2700" b="1931"/>
          <a:stretch/>
        </p:blipFill>
        <p:spPr>
          <a:xfrm>
            <a:off x="63615" y="2326441"/>
            <a:ext cx="9016769" cy="2232000"/>
          </a:xfrm>
          <a:prstGeom prst="rect">
            <a:avLst/>
          </a:prstGeom>
          <a:ln>
            <a:solidFill>
              <a:srgbClr val="7030A0"/>
            </a:solidFill>
          </a:ln>
        </p:spPr>
      </p:pic>
      <p:sp>
        <p:nvSpPr>
          <p:cNvPr id="31" name="正方形/長方形 30">
            <a:extLst>
              <a:ext uri="{FF2B5EF4-FFF2-40B4-BE49-F238E27FC236}">
                <a16:creationId xmlns:a16="http://schemas.microsoft.com/office/drawing/2014/main" id="{8CCF1CC9-CE95-E9C6-02D3-A11D1C5E8E95}"/>
              </a:ext>
            </a:extLst>
          </p:cNvPr>
          <p:cNvSpPr/>
          <p:nvPr/>
        </p:nvSpPr>
        <p:spPr>
          <a:xfrm>
            <a:off x="2555776" y="4172595"/>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吹き出し 31">
            <a:extLst>
              <a:ext uri="{FF2B5EF4-FFF2-40B4-BE49-F238E27FC236}">
                <a16:creationId xmlns:a16="http://schemas.microsoft.com/office/drawing/2014/main" id="{509A2EA0-AB34-D948-0521-6C1FCC5A1AD2}"/>
              </a:ext>
            </a:extLst>
          </p:cNvPr>
          <p:cNvSpPr/>
          <p:nvPr/>
        </p:nvSpPr>
        <p:spPr>
          <a:xfrm>
            <a:off x="4201521" y="4705549"/>
            <a:ext cx="3528400" cy="767110"/>
          </a:xfrm>
          <a:prstGeom prst="wedgeRoundRectCallout">
            <a:avLst>
              <a:gd name="adj1" fmla="val -90513"/>
              <a:gd name="adj2" fmla="val -825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チェックしてあると学生が教員にメッセージを送れる</a:t>
            </a:r>
            <a:endParaRPr lang="en-US" altLang="ja-JP" sz="2000" dirty="0"/>
          </a:p>
        </p:txBody>
      </p:sp>
    </p:spTree>
    <p:extLst>
      <p:ext uri="{BB962C8B-B14F-4D97-AF65-F5344CB8AC3E}">
        <p14:creationId xmlns:p14="http://schemas.microsoft.com/office/powerpoint/2010/main" val="4286106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10844-F95A-F5C4-092A-1AE7AC0239AF}"/>
              </a:ext>
            </a:extLst>
          </p:cNvPr>
          <p:cNvSpPr>
            <a:spLocks noGrp="1"/>
          </p:cNvSpPr>
          <p:nvPr>
            <p:ph type="title"/>
          </p:nvPr>
        </p:nvSpPr>
        <p:spPr/>
        <p:txBody>
          <a:bodyPr/>
          <a:lstStyle/>
          <a:p>
            <a:r>
              <a:rPr lang="ja-JP" altLang="en-US"/>
              <a:t>利用方法の統一</a:t>
            </a:r>
            <a:endParaRPr kumimoji="1" lang="ja-JP" altLang="en-US"/>
          </a:p>
        </p:txBody>
      </p:sp>
      <p:sp>
        <p:nvSpPr>
          <p:cNvPr id="3" name="コンテンツ プレースホルダー 2">
            <a:extLst>
              <a:ext uri="{FF2B5EF4-FFF2-40B4-BE49-F238E27FC236}">
                <a16:creationId xmlns:a16="http://schemas.microsoft.com/office/drawing/2014/main" id="{EFDD00FF-A26B-0EB3-E368-D4F889B15A7D}"/>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の掲載場所が，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kumimoji="1" lang="ja-JP" altLang="en-US"/>
          </a:p>
        </p:txBody>
      </p:sp>
      <p:sp>
        <p:nvSpPr>
          <p:cNvPr id="4" name="日付プレースホルダー 3">
            <a:extLst>
              <a:ext uri="{FF2B5EF4-FFF2-40B4-BE49-F238E27FC236}">
                <a16:creationId xmlns:a16="http://schemas.microsoft.com/office/drawing/2014/main" id="{DFFCA583-4E6A-6EE4-9375-43855B8FAB6A}"/>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4ACBBFB5-F370-6AD7-371B-3E80912B152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153D3DB-F76D-FCE0-FF50-C200287D5D7E}"/>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2200995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87AC9-7C98-EC7B-DD4B-1D51F0A04605}"/>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1098D3B8-7F79-7E5B-21F2-A0F15F17FA5F}"/>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73D0728-2A46-136C-0E2D-4A48182E391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49D3885-CCC3-4B0D-85FA-0A458BF49163}"/>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8DFEAB97-3470-E96E-FDF8-46393C88B0E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85640" y="1080000"/>
            <a:ext cx="5256000" cy="5292000"/>
          </a:xfrm>
          <a:prstGeom prst="rect">
            <a:avLst/>
          </a:prstGeom>
          <a:ln>
            <a:solidFill>
              <a:srgbClr val="7030A0"/>
            </a:solidFill>
          </a:ln>
        </p:spPr>
      </p:pic>
      <p:sp>
        <p:nvSpPr>
          <p:cNvPr id="8" name="正方形/長方形 7">
            <a:extLst>
              <a:ext uri="{FF2B5EF4-FFF2-40B4-BE49-F238E27FC236}">
                <a16:creationId xmlns:a16="http://schemas.microsoft.com/office/drawing/2014/main" id="{4BF15B22-FDAE-463E-107E-E9220A164ABC}"/>
              </a:ext>
            </a:extLst>
          </p:cNvPr>
          <p:cNvSpPr/>
          <p:nvPr/>
        </p:nvSpPr>
        <p:spPr>
          <a:xfrm>
            <a:off x="5416385" y="1124744"/>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FE0C4CE6-3328-23E4-32DD-27143B00A1A2}"/>
              </a:ext>
            </a:extLst>
          </p:cNvPr>
          <p:cNvSpPr/>
          <p:nvPr/>
        </p:nvSpPr>
        <p:spPr>
          <a:xfrm>
            <a:off x="7072569" y="2501640"/>
            <a:ext cx="1854758" cy="504056"/>
          </a:xfrm>
          <a:prstGeom prst="wedgeRoundRectCallout">
            <a:avLst>
              <a:gd name="adj1" fmla="val -73830"/>
              <a:gd name="adj2" fmla="val -2802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C893BB9B-BF14-E755-B452-854548CE6008}"/>
              </a:ext>
            </a:extLst>
          </p:cNvPr>
          <p:cNvSpPr/>
          <p:nvPr/>
        </p:nvSpPr>
        <p:spPr>
          <a:xfrm>
            <a:off x="4176000" y="2124000"/>
            <a:ext cx="144016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89DDAC4A-FAFC-59D1-0E62-3DFFC866BE5E}"/>
              </a:ext>
            </a:extLst>
          </p:cNvPr>
          <p:cNvSpPr/>
          <p:nvPr/>
        </p:nvSpPr>
        <p:spPr>
          <a:xfrm>
            <a:off x="6327986" y="3721521"/>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2" name="正方形/長方形 11">
            <a:extLst>
              <a:ext uri="{FF2B5EF4-FFF2-40B4-BE49-F238E27FC236}">
                <a16:creationId xmlns:a16="http://schemas.microsoft.com/office/drawing/2014/main" id="{8D683050-CFF2-E7F9-233D-34D559DB0933}"/>
              </a:ext>
            </a:extLst>
          </p:cNvPr>
          <p:cNvSpPr/>
          <p:nvPr/>
        </p:nvSpPr>
        <p:spPr>
          <a:xfrm>
            <a:off x="2628000" y="2556000"/>
            <a:ext cx="1445461" cy="411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53A947C-9971-A8DC-598D-F311EB3CDAF3}"/>
              </a:ext>
            </a:extLst>
          </p:cNvPr>
          <p:cNvSpPr/>
          <p:nvPr/>
        </p:nvSpPr>
        <p:spPr>
          <a:xfrm>
            <a:off x="387930" y="3840226"/>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4" name="正方形/長方形 13">
            <a:extLst>
              <a:ext uri="{FF2B5EF4-FFF2-40B4-BE49-F238E27FC236}">
                <a16:creationId xmlns:a16="http://schemas.microsoft.com/office/drawing/2014/main" id="{A7B0E907-3C3B-211F-BF3F-8C658FD75469}"/>
              </a:ext>
            </a:extLst>
          </p:cNvPr>
          <p:cNvSpPr/>
          <p:nvPr/>
        </p:nvSpPr>
        <p:spPr>
          <a:xfrm>
            <a:off x="2716597" y="4653136"/>
            <a:ext cx="991307"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57609EC-4C78-EFDE-35E9-67469DE8A921}"/>
              </a:ext>
            </a:extLst>
          </p:cNvPr>
          <p:cNvSpPr/>
          <p:nvPr/>
        </p:nvSpPr>
        <p:spPr>
          <a:xfrm>
            <a:off x="440226" y="5801828"/>
            <a:ext cx="1816639" cy="504056"/>
          </a:xfrm>
          <a:prstGeom prst="wedgeRoundRectCallout">
            <a:avLst>
              <a:gd name="adj1" fmla="val 75479"/>
              <a:gd name="adj2" fmla="val -232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授業開始前に</a:t>
            </a:r>
            <a:endParaRPr kumimoji="1" lang="ja-JP" altLang="en-US" sz="2000"/>
          </a:p>
        </p:txBody>
      </p:sp>
    </p:spTree>
    <p:extLst>
      <p:ext uri="{BB962C8B-B14F-4D97-AF65-F5344CB8AC3E}">
        <p14:creationId xmlns:p14="http://schemas.microsoft.com/office/powerpoint/2010/main" val="2248350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D2DCF-F675-E086-FCA2-9CB3E4477682}"/>
              </a:ext>
            </a:extLst>
          </p:cNvPr>
          <p:cNvSpPr>
            <a:spLocks noGrp="1"/>
          </p:cNvSpPr>
          <p:nvPr>
            <p:ph type="title"/>
          </p:nvPr>
        </p:nvSpPr>
        <p:spPr/>
        <p:txBody>
          <a:bodyPr/>
          <a:lstStyle/>
          <a:p>
            <a:r>
              <a:rPr lang="ja-JP" altLang="en-US"/>
              <a:t>課題やテストの出題</a:t>
            </a:r>
            <a:endParaRPr kumimoji="1" lang="ja-JP" altLang="en-US"/>
          </a:p>
        </p:txBody>
      </p:sp>
      <p:sp>
        <p:nvSpPr>
          <p:cNvPr id="3" name="コンテンツ プレースホルダー 2">
            <a:extLst>
              <a:ext uri="{FF2B5EF4-FFF2-40B4-BE49-F238E27FC236}">
                <a16:creationId xmlns:a16="http://schemas.microsoft.com/office/drawing/2014/main" id="{B872E718-4ABB-4DAC-4399-7BCAAE886755}"/>
              </a:ext>
            </a:extLst>
          </p:cNvPr>
          <p:cNvSpPr>
            <a:spLocks noGrp="1"/>
          </p:cNvSpPr>
          <p:nvPr>
            <p:ph idx="1"/>
          </p:nvPr>
        </p:nvSpPr>
        <p:spPr/>
        <p:txBody>
          <a:bodyPr/>
          <a:lstStyle/>
          <a:p>
            <a:r>
              <a:rPr lang="ja-JP" altLang="en-US"/>
              <a:t>学生用には，提出すべき課題，受験すべきテストなどを一覧表示する画面がある</a:t>
            </a:r>
            <a:endParaRPr lang="en-US" altLang="ja-JP" dirty="0"/>
          </a:p>
        </p:txBody>
      </p:sp>
      <p:sp>
        <p:nvSpPr>
          <p:cNvPr id="4" name="日付プレースホルダー 3">
            <a:extLst>
              <a:ext uri="{FF2B5EF4-FFF2-40B4-BE49-F238E27FC236}">
                <a16:creationId xmlns:a16="http://schemas.microsoft.com/office/drawing/2014/main" id="{2BC1CCDD-6CAB-B294-6DDE-826432C984B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35D9A942-6131-5D66-2FCF-EA60136146D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B325752-D003-0A55-E1A8-15570838BCB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grpSp>
        <p:nvGrpSpPr>
          <p:cNvPr id="7" name="グループ化 6">
            <a:extLst>
              <a:ext uri="{FF2B5EF4-FFF2-40B4-BE49-F238E27FC236}">
                <a16:creationId xmlns:a16="http://schemas.microsoft.com/office/drawing/2014/main" id="{381C2B7A-3472-723E-71E8-2CD2CBABD4B4}"/>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D73AD85-21E6-86D8-0995-8FB2136A3B90}"/>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3883895D-BC6A-8C75-D04A-4CC5A66D8CA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B5DA761E-7E1F-67B2-E543-F7F4508EE43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370BF9AF-8969-4752-F701-3C99AED65FB3}"/>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A80E5ACA-E647-235B-C3D1-59393DD43B25}"/>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D3DA521-F5ED-1EC5-2D34-627DE4A6B0C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FF335282-46E9-3144-CA15-563FF99354F0}"/>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ABCF178-51D7-B6F5-B8F2-E90FD6C9B6E6}"/>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C972E836-BAAE-AB29-815D-106FD9CF964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1A36F6A-665D-F978-8AA9-E7F71AB8F424}"/>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3DD18E76-EB83-A342-02D1-87335802C6C5}"/>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DBBC0F42-9ACA-3939-B2C0-C56CCEF7802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AD73D3B-468C-9454-CC8D-5432000BE37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F257D160-D58A-0E0E-57B3-63133E22A07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877EE3BF-359A-47AA-1821-5CF24D6F14F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206B531B-68BA-6C64-D481-EE83962B1ED8}"/>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7A02F771-8F20-0362-2099-B4F73BE9856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B424B124-11F9-EC2E-DB32-6A6BEB49F85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204BB004-9C3A-2E60-24AF-BC9E66579984}"/>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672B8D8E-2A3F-18AB-6816-06F6D2376B87}"/>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161FE60-DF96-B753-D3F2-B71A57258DF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6BF3EA1F-F821-2A32-39BE-D29361FC119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1" name="図 30" descr="テーブル&#10;&#10;自動的に生成された説明">
            <a:extLst>
              <a:ext uri="{FF2B5EF4-FFF2-40B4-BE49-F238E27FC236}">
                <a16:creationId xmlns:a16="http://schemas.microsoft.com/office/drawing/2014/main" id="{7FA632B1-0E3C-A21D-DE54-BA1BAFED46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409" y="2489449"/>
            <a:ext cx="8436610" cy="3780790"/>
          </a:xfrm>
          <a:prstGeom prst="rect">
            <a:avLst/>
          </a:prstGeom>
        </p:spPr>
      </p:pic>
      <p:sp>
        <p:nvSpPr>
          <p:cNvPr id="32" name="正方形/長方形 31">
            <a:extLst>
              <a:ext uri="{FF2B5EF4-FFF2-40B4-BE49-F238E27FC236}">
                <a16:creationId xmlns:a16="http://schemas.microsoft.com/office/drawing/2014/main" id="{51ACA4DE-0B4A-401A-BD82-03AA43E61A91}"/>
              </a:ext>
            </a:extLst>
          </p:cNvPr>
          <p:cNvSpPr/>
          <p:nvPr/>
        </p:nvSpPr>
        <p:spPr>
          <a:xfrm>
            <a:off x="6334430" y="3947795"/>
            <a:ext cx="845780" cy="2289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吹き出し 32">
            <a:extLst>
              <a:ext uri="{FF2B5EF4-FFF2-40B4-BE49-F238E27FC236}">
                <a16:creationId xmlns:a16="http://schemas.microsoft.com/office/drawing/2014/main" id="{23A71BA6-0B6D-FA61-C841-E109854B8ED0}"/>
              </a:ext>
            </a:extLst>
          </p:cNvPr>
          <p:cNvSpPr/>
          <p:nvPr/>
        </p:nvSpPr>
        <p:spPr>
          <a:xfrm>
            <a:off x="5052522" y="2435627"/>
            <a:ext cx="3579318" cy="544327"/>
          </a:xfrm>
          <a:prstGeom prst="wedgeRoundRectCallout">
            <a:avLst>
              <a:gd name="adj1" fmla="val 1473"/>
              <a:gd name="adj2" fmla="val 224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spTree>
    <p:extLst>
      <p:ext uri="{BB962C8B-B14F-4D97-AF65-F5344CB8AC3E}">
        <p14:creationId xmlns:p14="http://schemas.microsoft.com/office/powerpoint/2010/main" val="2531693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055A67C-5F97-7E0B-8268-54C7F53517EF}"/>
              </a:ext>
            </a:extLst>
          </p:cNvPr>
          <p:cNvSpPr>
            <a:spLocks noGrp="1"/>
          </p:cNvSpPr>
          <p:nvPr>
            <p:ph idx="1"/>
          </p:nvPr>
        </p:nvSpPr>
        <p:spPr/>
        <p:txBody>
          <a:bodyPr>
            <a:normAutofit fontScale="92500" lnSpcReduction="20000"/>
          </a:bodyPr>
          <a:lstStyle/>
          <a:p>
            <a:r>
              <a:rPr lang="ja-JP" altLang="en-US"/>
              <a:t>授業時間外の学習が増えると，タスクリストの管理が重要になってきます</a:t>
            </a:r>
            <a:endParaRPr lang="en-US" altLang="ja-JP" dirty="0"/>
          </a:p>
          <a:p>
            <a:pPr lvl="1"/>
            <a:r>
              <a:rPr lang="en-US" altLang="ja-JP" dirty="0"/>
              <a:t>ITC-LMS </a:t>
            </a:r>
            <a:r>
              <a:rPr lang="ja-JP" altLang="en-US"/>
              <a:t>で出題すると学生はタスクを一覧できます</a:t>
            </a:r>
            <a:endParaRPr lang="en-US" altLang="ja-JP" dirty="0"/>
          </a:p>
          <a:p>
            <a:pPr lvl="1"/>
            <a:r>
              <a:rPr lang="ja-JP" altLang="en-US"/>
              <a:t>課題・テストの期限を，学生に連絡した締切と一致させないと，学生にとっては管理の手間が増えます</a:t>
            </a:r>
          </a:p>
          <a:p>
            <a:r>
              <a:rPr lang="ja-JP" altLang="en-US"/>
              <a:t>レポート提出で遅れを許したい場合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テスト受験で遅れを許したい場合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D81A6370-7AC6-09FD-892A-956189469A26}"/>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3C9409DF-E223-4568-2CB1-A2BF0A80520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59A4507C-3A8B-B5AB-4B32-7652423DA1D7}"/>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grpSp>
        <p:nvGrpSpPr>
          <p:cNvPr id="7" name="グループ化 6">
            <a:extLst>
              <a:ext uri="{FF2B5EF4-FFF2-40B4-BE49-F238E27FC236}">
                <a16:creationId xmlns:a16="http://schemas.microsoft.com/office/drawing/2014/main" id="{58E82037-7C1D-CDC4-7BA9-B77AB6D52E17}"/>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820D63BC-4371-FA5F-AE80-04AB6CAE1FC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91E7C16B-8FEB-B3B6-F374-D83CB07C9AD0}"/>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66F065D-06E5-28C0-F0E5-CC7ECF82DD0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6AC36F9-593D-EC55-36C8-797A97BB23F4}"/>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6AB38F53-3054-2B3F-F1D2-25DC2FA6482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C0BD2A07-AEC8-74D5-4DEB-0300DD6B32A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2A837B50-0AF1-38B3-3F2A-3F762AFF3B4F}"/>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BBA695E-686F-FB98-DE54-71E52697329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FD54D59-6217-0233-8C78-B0A4CD9D070E}"/>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A7316AC5-4C02-A4DB-D34D-10F1538D074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E3666D1C-330C-FEE4-ABA5-C686E369BCD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0A7BFBD9-3296-0ACD-C9BB-EEE7A25566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41F078A-3244-3EFE-DEB8-4A5DF158F91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D797759-4ED3-44EB-01DB-17367320FE4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37E1615-B763-65B4-F0CA-538C011D3F9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F0F4489-83FB-0226-75C8-0ABF8A123BF8}"/>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40C0831F-705D-D0B9-4C58-F05DC39182D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AC4B797E-803B-4F08-CDCB-48D8247FCA9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61104D62-2508-F92C-114C-9BEFC761058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3546E52C-5A12-AFB5-BE14-BEC080F286E9}"/>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CC0CDE40-2322-0EC8-5BD8-93C98F5C93FD}"/>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EA419927-BE31-C0CC-AEA4-231006117C26}"/>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105AA74B-BA25-D1AB-DAB2-3D58277A84FB}"/>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2880833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70FC1C6-9475-877D-2133-FD022EB1CB1D}"/>
              </a:ext>
            </a:extLst>
          </p:cNvPr>
          <p:cNvSpPr>
            <a:spLocks noGrp="1"/>
          </p:cNvSpPr>
          <p:nvPr>
            <p:ph idx="1"/>
          </p:nvPr>
        </p:nvSpPr>
        <p:spPr/>
        <p:txBody>
          <a:bodyPr/>
          <a:lstStyle/>
          <a:p>
            <a:r>
              <a:rPr lang="ja-JP" altLang="en-US"/>
              <a:t>学生用には，オンライン授業情報を一覧表示する画面がある</a:t>
            </a:r>
          </a:p>
        </p:txBody>
      </p:sp>
      <p:sp>
        <p:nvSpPr>
          <p:cNvPr id="4" name="日付プレースホルダー 3">
            <a:extLst>
              <a:ext uri="{FF2B5EF4-FFF2-40B4-BE49-F238E27FC236}">
                <a16:creationId xmlns:a16="http://schemas.microsoft.com/office/drawing/2014/main" id="{9D26F110-F3A1-16DD-64F7-5E8FC511F31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015D44F-48FA-2154-B9CB-04CE13DA2E8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6BC2E88-B47E-31B6-C765-58134B43AA10}"/>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grpSp>
        <p:nvGrpSpPr>
          <p:cNvPr id="7" name="グループ化 6">
            <a:extLst>
              <a:ext uri="{FF2B5EF4-FFF2-40B4-BE49-F238E27FC236}">
                <a16:creationId xmlns:a16="http://schemas.microsoft.com/office/drawing/2014/main" id="{97E47488-093B-DF49-678A-544C545E9A99}"/>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DB9AB1EB-F9D5-3B3B-5853-2AA05EC4E21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4539B676-21A6-3050-AF8D-032D3211055A}"/>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1F633D8B-8968-EEA2-1FB3-53FABD72A303}"/>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6C35001A-DB7B-50BE-32E0-A51E4066788B}"/>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19E98769-0E65-97F7-C418-621C228ADCE2}"/>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D90B131F-D96A-19D4-44B2-E5E58AAD8A54}"/>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65665360-CD81-57F6-42EA-FF9AC840CB8B}"/>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F939199E-460F-B6BC-9225-807FDEA3FE6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C4A25B14-F7A5-651F-8CE0-B426CD244CD6}"/>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BD56C16E-8CA9-AE70-AF77-33CE91D547ED}"/>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8E89C0DB-4604-6A6E-82FF-47E749489C86}"/>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7C83F86A-D13C-88EA-233E-03B434549B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F21313A0-981C-F04E-9E54-E09352C1F93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59EE6D7-5BDF-7F41-C0AC-CBA15183E6C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29697AD-EA39-365F-0263-19A547BDBB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C80B854-5283-E7BE-4378-2628F047A8D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0CFBB3F8-6B7D-04D3-B706-226EE0001E3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20E48296-0B40-D82A-0AFB-4151B259EAD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A404903-E34D-11DE-CFDF-0A63EA01588F}"/>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1419C54F-519C-482F-FDF3-351471FD2F5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2C923912-5944-22E5-B8FB-22A8F37987A6}"/>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4AC41ADA-D02B-86BA-4ED2-4C8FED3F0437}"/>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図 29" descr="グラフィカル ユーザー インターフェイス, テキスト, アプリケーション, メール&#10;&#10;自動的に生成された説明">
            <a:extLst>
              <a:ext uri="{FF2B5EF4-FFF2-40B4-BE49-F238E27FC236}">
                <a16:creationId xmlns:a16="http://schemas.microsoft.com/office/drawing/2014/main" id="{283A50B4-241F-E350-3265-24CB121A5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5450" y="2492896"/>
            <a:ext cx="5753100" cy="3797300"/>
          </a:xfrm>
          <a:prstGeom prst="rect">
            <a:avLst/>
          </a:prstGeom>
          <a:ln>
            <a:solidFill>
              <a:srgbClr val="7030A0"/>
            </a:solidFill>
          </a:ln>
        </p:spPr>
      </p:pic>
      <p:sp>
        <p:nvSpPr>
          <p:cNvPr id="2" name="タイトル 1">
            <a:extLst>
              <a:ext uri="{FF2B5EF4-FFF2-40B4-BE49-F238E27FC236}">
                <a16:creationId xmlns:a16="http://schemas.microsoft.com/office/drawing/2014/main" id="{7E56D72C-D008-4A42-C9BE-593052F6C9DC}"/>
              </a:ext>
            </a:extLst>
          </p:cNvPr>
          <p:cNvSpPr>
            <a:spLocks noGrp="1"/>
          </p:cNvSpPr>
          <p:nvPr>
            <p:ph type="title"/>
          </p:nvPr>
        </p:nvSpPr>
        <p:spPr>
          <a:ln>
            <a:noFill/>
          </a:ln>
        </p:spPr>
        <p:txBody>
          <a:bodyPr/>
          <a:lstStyle/>
          <a:p>
            <a:r>
              <a:rPr kumimoji="1" lang="ja-JP" altLang="en-US"/>
              <a:t>オンライン授業情報の表示</a:t>
            </a:r>
          </a:p>
        </p:txBody>
      </p:sp>
    </p:spTree>
    <p:extLst>
      <p:ext uri="{BB962C8B-B14F-4D97-AF65-F5344CB8AC3E}">
        <p14:creationId xmlns:p14="http://schemas.microsoft.com/office/powerpoint/2010/main" val="4129151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81DD923-BA78-7AB6-F474-B2905E28484B}"/>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p:txBody>
      </p:sp>
      <p:sp>
        <p:nvSpPr>
          <p:cNvPr id="4" name="日付プレースホルダー 3">
            <a:extLst>
              <a:ext uri="{FF2B5EF4-FFF2-40B4-BE49-F238E27FC236}">
                <a16:creationId xmlns:a16="http://schemas.microsoft.com/office/drawing/2014/main" id="{82E39AA7-497A-6FE2-D43B-23C12EB436D4}"/>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3C62FD57-DA12-1CF6-4CE0-A254F3632CF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DB43077-F808-D8B7-B1AB-A2E402DB5597}"/>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grpSp>
        <p:nvGrpSpPr>
          <p:cNvPr id="7" name="グループ化 6">
            <a:extLst>
              <a:ext uri="{FF2B5EF4-FFF2-40B4-BE49-F238E27FC236}">
                <a16:creationId xmlns:a16="http://schemas.microsoft.com/office/drawing/2014/main" id="{913C5CA6-DFE4-7AB8-BE15-2B875746A983}"/>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231F4266-63EE-9134-B082-F0D0DB68055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B16F8414-0E0D-D19C-984C-25D6C98ABD3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14F9F89-587F-B1C1-3C96-3F7F7CDDAE0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D879DE9A-A207-B398-1041-A09EF217EDE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34BBC557-C802-9686-F965-DDDFCC00B17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FB4ACE5-DC76-03B2-0781-A690833A537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6F6A8B4D-A21C-C198-1766-8341019C3911}"/>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0AC0EEFF-0E8E-F3D3-EE5B-D1F3A9A5F41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65A07BE4-D099-0800-F939-08D14B206688}"/>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1336BFE0-D8B4-1F20-173D-D28ED9032770}"/>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EF4DABE5-F64F-D018-D6F3-260B4C0448C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458CE382-2F06-7EC7-2FAE-20D92B9A0D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C2918DB4-4A0B-543E-FE5D-53B647BAB947}"/>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89CD6A58-9ACE-8CDF-B65B-42C09A428D4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06C404BF-88B3-562F-E927-5695EACABE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32AE901B-A28F-D208-11E5-1DD46C95582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168743F9-F65B-10C3-F25F-0CBB4E8625F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E06CA9D-FBCD-4777-C11B-FB01CA7EAC7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A2C83B9-25AA-B58A-9DBF-68E4A55B8B21}"/>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0217D36E-3D69-022C-A74A-E73D4E9E850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527F8E16-C3C7-3537-1B11-EFA1CBCE399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AEE94772-1059-48BE-A89F-2AF73E4FEFD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52000F7-E422-2FD6-A203-63A0455B6908}"/>
              </a:ext>
            </a:extLst>
          </p:cNvPr>
          <p:cNvSpPr>
            <a:spLocks noGrp="1"/>
          </p:cNvSpPr>
          <p:nvPr>
            <p:ph type="title"/>
          </p:nvPr>
        </p:nvSpPr>
        <p:spPr/>
        <p:txBody>
          <a:bodyPr/>
          <a:lstStyle/>
          <a:p>
            <a:r>
              <a:rPr lang="ja-JP" altLang="en-US"/>
              <a:t>その他の注意事項</a:t>
            </a:r>
            <a:endParaRPr kumimoji="1" lang="ja-JP" altLang="en-US"/>
          </a:p>
        </p:txBody>
      </p:sp>
    </p:spTree>
    <p:extLst>
      <p:ext uri="{BB962C8B-B14F-4D97-AF65-F5344CB8AC3E}">
        <p14:creationId xmlns:p14="http://schemas.microsoft.com/office/powerpoint/2010/main" val="3451531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7541DE-205E-E52C-3916-C4CBEC818883}"/>
              </a:ext>
            </a:extLst>
          </p:cNvPr>
          <p:cNvSpPr>
            <a:spLocks noGrp="1"/>
          </p:cNvSpPr>
          <p:nvPr>
            <p:ph type="title"/>
          </p:nvPr>
        </p:nvSpPr>
        <p:spPr/>
        <p:txBody>
          <a:bodyPr/>
          <a:lstStyle/>
          <a:p>
            <a:r>
              <a:rPr lang="ja-JP" altLang="en-US"/>
              <a:t>更新の遅延</a:t>
            </a:r>
            <a:endParaRPr kumimoji="1" lang="ja-JP" altLang="en-US"/>
          </a:p>
        </p:txBody>
      </p:sp>
      <p:sp>
        <p:nvSpPr>
          <p:cNvPr id="3" name="コンテンツ プレースホルダー 2">
            <a:extLst>
              <a:ext uri="{FF2B5EF4-FFF2-40B4-BE49-F238E27FC236}">
                <a16:creationId xmlns:a16="http://schemas.microsoft.com/office/drawing/2014/main" id="{AAB0C2D8-B3D4-D0CE-055F-4471290DD5E6}"/>
              </a:ext>
            </a:extLst>
          </p:cNvPr>
          <p:cNvSpPr>
            <a:spLocks noGrp="1"/>
          </p:cNvSpPr>
          <p:nvPr>
            <p:ph idx="1"/>
          </p:nvPr>
        </p:nvSpPr>
        <p:spPr/>
        <p:txBody>
          <a:bodyPr/>
          <a:lstStyle/>
          <a:p>
            <a:r>
              <a:rPr lang="ja-JP" altLang="en-US"/>
              <a:t>瞬時には反映されない操作・動作があります</a:t>
            </a:r>
            <a:endParaRPr lang="en-US" altLang="ja-JP" dirty="0"/>
          </a:p>
          <a:p>
            <a:pPr lvl="1"/>
            <a:r>
              <a:rPr lang="en-US" altLang="ja-JP" dirty="0"/>
              <a:t>UTAS </a:t>
            </a:r>
            <a:r>
              <a:rPr lang="ja-JP" altLang="en-US"/>
              <a:t>での履修登録が反映されるのは翌日です</a:t>
            </a:r>
            <a:endParaRPr lang="en-US" altLang="ja-JP" dirty="0"/>
          </a:p>
          <a:p>
            <a:pPr lvl="1"/>
            <a:r>
              <a:rPr lang="ja-JP" altLang="en-US"/>
              <a:t>コース担当教員が，</a:t>
            </a:r>
            <a:r>
              <a:rPr lang="en-US" altLang="ja-JP" dirty="0"/>
              <a:t>ITC-LMS </a:t>
            </a:r>
            <a:r>
              <a:rPr lang="ja-JP" altLang="en-US"/>
              <a:t>でコース参加者を登録したときに反映されるのは，登録された人が次回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2023</a:t>
            </a:r>
            <a:r>
              <a:rPr lang="ja-JP" altLang="en-US"/>
              <a:t>年度の</a:t>
            </a:r>
            <a:r>
              <a:rPr lang="en-US" altLang="ja-JP" dirty="0"/>
              <a:t>S2</a:t>
            </a:r>
            <a:r>
              <a:rPr lang="ja-JP" altLang="en-US"/>
              <a:t>タームのコースはまだ作られていません</a:t>
            </a:r>
            <a:endParaRPr lang="en-US" altLang="ja-JP" dirty="0"/>
          </a:p>
        </p:txBody>
      </p:sp>
      <p:sp>
        <p:nvSpPr>
          <p:cNvPr id="4" name="日付プレースホルダー 3">
            <a:extLst>
              <a:ext uri="{FF2B5EF4-FFF2-40B4-BE49-F238E27FC236}">
                <a16:creationId xmlns:a16="http://schemas.microsoft.com/office/drawing/2014/main" id="{5AE2664D-8089-94A2-3801-9E32106B3B62}"/>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CCA5CC83-D114-3706-6244-92B92B4F6626}"/>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193CAA0-1F08-D2D7-2431-5B2F84994538}"/>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F4D9DC55-84A9-A674-51CC-0D1F0689C4D3}"/>
              </a:ext>
            </a:extLst>
          </p:cNvPr>
          <p:cNvSpPr/>
          <p:nvPr/>
        </p:nvSpPr>
        <p:spPr>
          <a:xfrm>
            <a:off x="179512" y="2060848"/>
            <a:ext cx="928539" cy="1015598"/>
          </a:xfrm>
          <a:prstGeom prst="rect">
            <a:avLst/>
          </a:prstGeom>
        </p:spPr>
        <p:txBody>
          <a:bodyPr wrap="square">
            <a:spAutoFit/>
          </a:bodyPr>
          <a:lstStyle/>
          <a:p>
            <a:r>
              <a:rPr lang="ja-JP" altLang="en-US" sz="6000"/>
              <a:t>🙇‍♂️</a:t>
            </a:r>
          </a:p>
        </p:txBody>
      </p:sp>
      <p:grpSp>
        <p:nvGrpSpPr>
          <p:cNvPr id="8" name="グループ化 7">
            <a:extLst>
              <a:ext uri="{FF2B5EF4-FFF2-40B4-BE49-F238E27FC236}">
                <a16:creationId xmlns:a16="http://schemas.microsoft.com/office/drawing/2014/main" id="{35B01781-24A0-35B2-F131-360EB1B645B0}"/>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E6E6C5A8-12BD-AB9F-0E76-C75205033F8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2B1DD583-B4E1-2A4C-534D-1B04BDB2CD27}"/>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ACF8F74F-5FFA-621E-AC69-EF07D061BE44}"/>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B5696A71-100B-82BC-4326-BA97C11B993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87E1D519-08F2-F56B-317D-36FA1BF8F52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479C4FE2-2424-6783-8EBA-42DAF37D598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7524042F-6FEB-E849-04FE-93E6BE91F1F4}"/>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B41A01BF-978F-66AE-8983-638A287B2FE1}"/>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0EF34D03-36A8-82AA-D47A-5C8D5B0386AF}"/>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3FE1DEC4-D5B3-2F06-C456-8BAFC060E896}"/>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87984305-32D5-97AF-621F-245D85850991}"/>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21645234-436B-960C-1DBB-D94B5FDC0F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9D9FAD85-3E8E-94C1-B1E8-4582183657D5}"/>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33E2AE06-7ECB-238E-67FE-06BE93FFA14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F19F05F4-0D9E-9E0D-B330-22A500B87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107E4119-B974-1FA7-4A5B-0644726BC9DD}"/>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BD134FD2-E924-92A3-0CE2-EA1FF2C7B6B0}"/>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4CF425AE-4091-0D59-A8FF-AC9A290CAD0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7" name="正方形/長方形 26">
            <a:extLst>
              <a:ext uri="{FF2B5EF4-FFF2-40B4-BE49-F238E27FC236}">
                <a16:creationId xmlns:a16="http://schemas.microsoft.com/office/drawing/2014/main" id="{965F369F-B28A-2667-7E01-B788A01E0A68}"/>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F73D5FC2-2962-29D0-CA1C-12D78C7E6E9A}"/>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17AE3357-E73F-4C9E-508D-0E750D5F888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20B90250-88D0-7895-7E24-A5CF775846DD}"/>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92743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1B0B7B0-6804-C90C-080B-C8DEEF8B4472}"/>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p:txBody>
      </p:sp>
      <p:sp>
        <p:nvSpPr>
          <p:cNvPr id="4" name="日付プレースホルダー 3">
            <a:extLst>
              <a:ext uri="{FF2B5EF4-FFF2-40B4-BE49-F238E27FC236}">
                <a16:creationId xmlns:a16="http://schemas.microsoft.com/office/drawing/2014/main" id="{79AC8AAB-922F-621D-3AC8-E18C6DA14EC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333C55D-EBEC-5961-452E-85AEDD3E402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6F059F1-60B0-8F2C-BBDB-DCBE87360E28}"/>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393C0119-7A98-B0C5-19B5-B45BB80318DD}"/>
              </a:ext>
            </a:extLst>
          </p:cNvPr>
          <p:cNvSpPr/>
          <p:nvPr/>
        </p:nvSpPr>
        <p:spPr>
          <a:xfrm>
            <a:off x="-7070" y="2419329"/>
            <a:ext cx="928539" cy="1015598"/>
          </a:xfrm>
          <a:prstGeom prst="rect">
            <a:avLst/>
          </a:prstGeom>
        </p:spPr>
        <p:txBody>
          <a:bodyPr wrap="square">
            <a:spAutoFit/>
          </a:bodyPr>
          <a:lstStyle/>
          <a:p>
            <a:r>
              <a:rPr lang="ja-JP" altLang="en-US" sz="6000"/>
              <a:t>🙇‍♂️</a:t>
            </a:r>
          </a:p>
        </p:txBody>
      </p:sp>
      <p:grpSp>
        <p:nvGrpSpPr>
          <p:cNvPr id="8" name="グループ化 7">
            <a:extLst>
              <a:ext uri="{FF2B5EF4-FFF2-40B4-BE49-F238E27FC236}">
                <a16:creationId xmlns:a16="http://schemas.microsoft.com/office/drawing/2014/main" id="{6E5FD463-741C-D457-4C6B-87944D9DC924}"/>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77DA2389-F16E-3D4B-452D-FD950543E25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79E0E42A-893A-D94A-097D-A525DEE67F93}"/>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2A932149-6DE4-6DF3-96CD-96D0130572D1}"/>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DA105856-22F8-4B3A-91C5-DDDE9B454E1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68674F26-3477-B1C8-CB2C-DA56E90F95B7}"/>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B74F419D-DB49-BC5F-F29D-7AB22008DD9D}"/>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1310F5F0-D7F4-4E2A-6E81-5B84143F6CF0}"/>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3C83EE5F-DEE3-615A-A48F-6E214B5EA8A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1CE76016-3465-D6FE-BFC5-015A4E42090B}"/>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C888F478-E031-94DE-2CD6-5BDDED94D9F0}"/>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F28404F5-DAB8-8F89-B933-9CB82731461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1521DCD6-B616-7B50-D8BD-B9B7DC8727F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257C5C55-DDAC-E07D-1B95-3EFBA8E06DC5}"/>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3A7C4F11-938E-D640-52E2-620A534F8322}"/>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CB83A82D-DF59-D481-DF37-2F3966EDA4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EC251491-D34E-4723-17C9-28934BAA648F}"/>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02E013AD-946E-C697-B5D0-D3FF9ABCA468}"/>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F6D11537-9901-C424-83F3-6F167B52B19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7" name="正方形/長方形 26">
            <a:extLst>
              <a:ext uri="{FF2B5EF4-FFF2-40B4-BE49-F238E27FC236}">
                <a16:creationId xmlns:a16="http://schemas.microsoft.com/office/drawing/2014/main" id="{F5CA214D-A4DC-6B21-EF17-92007A70E966}"/>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872998F4-2727-BFC7-B981-47E31B7AE66D}"/>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B987D244-DA2B-9CB4-62EF-1855FADD6239}"/>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F8F3B1D2-E7DC-DD76-5671-1AA6FC0FD6CF}"/>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2C03209-E60B-4DBE-5504-343E41F25FF2}"/>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170690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9EF1340C-2C97-9F6B-5F4C-BADC4054E144}"/>
              </a:ext>
            </a:extLst>
          </p:cNvPr>
          <p:cNvGrpSpPr/>
          <p:nvPr/>
        </p:nvGrpSpPr>
        <p:grpSpPr>
          <a:xfrm>
            <a:off x="6588224" y="15542"/>
            <a:ext cx="2501280" cy="644461"/>
            <a:chOff x="5432073" y="2373993"/>
            <a:chExt cx="2501280" cy="644461"/>
          </a:xfrm>
        </p:grpSpPr>
        <p:sp>
          <p:nvSpPr>
            <p:cNvPr id="9" name="矢印: 上 11">
              <a:extLst>
                <a:ext uri="{FF2B5EF4-FFF2-40B4-BE49-F238E27FC236}">
                  <a16:creationId xmlns:a16="http://schemas.microsoft.com/office/drawing/2014/main" id="{DBDB93A2-6DC5-A314-9ED5-E4B35ED686CA}"/>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2">
              <a:extLst>
                <a:ext uri="{FF2B5EF4-FFF2-40B4-BE49-F238E27FC236}">
                  <a16:creationId xmlns:a16="http://schemas.microsoft.com/office/drawing/2014/main" id="{76F749AD-CDFC-BB91-E9BF-243480B0F195}"/>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3">
              <a:extLst>
                <a:ext uri="{FF2B5EF4-FFF2-40B4-BE49-F238E27FC236}">
                  <a16:creationId xmlns:a16="http://schemas.microsoft.com/office/drawing/2014/main" id="{0419FED5-F585-78D1-DC43-EB3F891AB8DD}"/>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15">
              <a:extLst>
                <a:ext uri="{FF2B5EF4-FFF2-40B4-BE49-F238E27FC236}">
                  <a16:creationId xmlns:a16="http://schemas.microsoft.com/office/drawing/2014/main" id="{9B00751E-389D-A29B-EA5B-7F999702A32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34">
              <a:extLst>
                <a:ext uri="{FF2B5EF4-FFF2-40B4-BE49-F238E27FC236}">
                  <a16:creationId xmlns:a16="http://schemas.microsoft.com/office/drawing/2014/main" id="{A50A847F-940C-0C65-FBB5-E62B5187594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正方形/長方形 4">
              <a:extLst>
                <a:ext uri="{FF2B5EF4-FFF2-40B4-BE49-F238E27FC236}">
                  <a16:creationId xmlns:a16="http://schemas.microsoft.com/office/drawing/2014/main" id="{BD9ADED5-E3B8-05BF-5C82-BE2DF10D1EC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B5D56187-6DBA-BA54-FAC3-19CCAC57B189}"/>
                </a:ext>
              </a:extLst>
            </p:cNvPr>
            <p:cNvGrpSpPr/>
            <p:nvPr/>
          </p:nvGrpSpPr>
          <p:grpSpPr>
            <a:xfrm>
              <a:off x="5432073" y="2373993"/>
              <a:ext cx="2501280" cy="439964"/>
              <a:chOff x="5432073" y="2373993"/>
              <a:chExt cx="2501280" cy="439964"/>
            </a:xfrm>
          </p:grpSpPr>
          <p:sp>
            <p:nvSpPr>
              <p:cNvPr id="16" name="正方形/長方形 9">
                <a:extLst>
                  <a:ext uri="{FF2B5EF4-FFF2-40B4-BE49-F238E27FC236}">
                    <a16:creationId xmlns:a16="http://schemas.microsoft.com/office/drawing/2014/main" id="{2B5E2600-5DDE-0C38-C69C-B6569BC29633}"/>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7" name="正方形/長方形 8">
                <a:extLst>
                  <a:ext uri="{FF2B5EF4-FFF2-40B4-BE49-F238E27FC236}">
                    <a16:creationId xmlns:a16="http://schemas.microsoft.com/office/drawing/2014/main" id="{86081318-B3B7-37EA-AEC9-887497C96470}"/>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8" name="グループ化 17">
                <a:extLst>
                  <a:ext uri="{FF2B5EF4-FFF2-40B4-BE49-F238E27FC236}">
                    <a16:creationId xmlns:a16="http://schemas.microsoft.com/office/drawing/2014/main" id="{7B66D1B8-F820-3FCC-A3EC-E931A91D480D}"/>
                  </a:ext>
                </a:extLst>
              </p:cNvPr>
              <p:cNvGrpSpPr/>
              <p:nvPr/>
            </p:nvGrpSpPr>
            <p:grpSpPr>
              <a:xfrm>
                <a:off x="5432073" y="2378013"/>
                <a:ext cx="475115" cy="431924"/>
                <a:chOff x="481382" y="4128535"/>
                <a:chExt cx="1584000" cy="1440000"/>
              </a:xfrm>
            </p:grpSpPr>
            <p:sp>
              <p:nvSpPr>
                <p:cNvPr id="25" name="正方形/長方形 5">
                  <a:extLst>
                    <a:ext uri="{FF2B5EF4-FFF2-40B4-BE49-F238E27FC236}">
                      <a16:creationId xmlns:a16="http://schemas.microsoft.com/office/drawing/2014/main" id="{823EA689-6744-76DD-2C77-891E2E17011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6" name="Picture 2">
                  <a:extLst>
                    <a:ext uri="{FF2B5EF4-FFF2-40B4-BE49-F238E27FC236}">
                      <a16:creationId xmlns:a16="http://schemas.microsoft.com/office/drawing/2014/main" id="{B31F8B59-1565-FFF2-FA01-AA7114B7C46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A9B2D55-0D1F-66A2-FCC1-555D5C8D2295}"/>
                  </a:ext>
                </a:extLst>
              </p:cNvPr>
              <p:cNvGrpSpPr/>
              <p:nvPr/>
            </p:nvGrpSpPr>
            <p:grpSpPr>
              <a:xfrm>
                <a:off x="5922308" y="2378013"/>
                <a:ext cx="475115" cy="431924"/>
                <a:chOff x="2123728" y="4094174"/>
                <a:chExt cx="1584000" cy="1440000"/>
              </a:xfrm>
            </p:grpSpPr>
            <p:sp>
              <p:nvSpPr>
                <p:cNvPr id="23" name="正方形/長方形 6">
                  <a:extLst>
                    <a:ext uri="{FF2B5EF4-FFF2-40B4-BE49-F238E27FC236}">
                      <a16:creationId xmlns:a16="http://schemas.microsoft.com/office/drawing/2014/main" id="{EE1798F2-7155-724D-5F8C-8FC961827D8A}"/>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4" name="Picture 4" descr="ITC Learning Management System">
                  <a:extLst>
                    <a:ext uri="{FF2B5EF4-FFF2-40B4-BE49-F238E27FC236}">
                      <a16:creationId xmlns:a16="http://schemas.microsoft.com/office/drawing/2014/main" id="{D6DAF8A4-819C-DBB4-25D8-1492C2D13D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9AF3F9E6-73B2-1626-4B18-417988FDBE04}"/>
                  </a:ext>
                </a:extLst>
              </p:cNvPr>
              <p:cNvGrpSpPr/>
              <p:nvPr/>
            </p:nvGrpSpPr>
            <p:grpSpPr>
              <a:xfrm>
                <a:off x="6412543" y="2378013"/>
                <a:ext cx="475115" cy="431924"/>
                <a:chOff x="3751026" y="4089184"/>
                <a:chExt cx="1584000" cy="1440000"/>
              </a:xfrm>
            </p:grpSpPr>
            <p:sp>
              <p:nvSpPr>
                <p:cNvPr id="21" name="正方形/長方形 36">
                  <a:extLst>
                    <a:ext uri="{FF2B5EF4-FFF2-40B4-BE49-F238E27FC236}">
                      <a16:creationId xmlns:a16="http://schemas.microsoft.com/office/drawing/2014/main" id="{04689E3E-81F7-DB1A-C277-5A83248686E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2" name="Picture 6" descr="Zoomのロゴ">
                  <a:extLst>
                    <a:ext uri="{FF2B5EF4-FFF2-40B4-BE49-F238E27FC236}">
                      <a16:creationId xmlns:a16="http://schemas.microsoft.com/office/drawing/2014/main" id="{4F50A6D5-3C4D-A707-6599-B4EC8014DAF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5025FB77-750F-5E6A-2539-A04E5E7CF87F}"/>
              </a:ext>
            </a:extLst>
          </p:cNvPr>
          <p:cNvSpPr>
            <a:spLocks noGrp="1"/>
          </p:cNvSpPr>
          <p:nvPr>
            <p:ph type="title"/>
          </p:nvPr>
        </p:nvSpPr>
        <p:spPr/>
        <p:txBody>
          <a:bodyPr/>
          <a:lstStyle/>
          <a:p>
            <a:r>
              <a:rPr lang="ja-JP" altLang="en-US"/>
              <a:t>コースのグルーピング</a:t>
            </a:r>
            <a:endParaRPr kumimoji="1" lang="ja-JP" altLang="en-US"/>
          </a:p>
        </p:txBody>
      </p:sp>
      <p:sp>
        <p:nvSpPr>
          <p:cNvPr id="3" name="コンテンツ プレースホルダー 2">
            <a:extLst>
              <a:ext uri="{FF2B5EF4-FFF2-40B4-BE49-F238E27FC236}">
                <a16:creationId xmlns:a16="http://schemas.microsoft.com/office/drawing/2014/main" id="{8BCB04D3-7FD5-12E3-50CA-E1830918FBC0}"/>
              </a:ext>
            </a:extLst>
          </p:cNvPr>
          <p:cNvSpPr>
            <a:spLocks noGrp="1"/>
          </p:cNvSpPr>
          <p:nvPr>
            <p:ph idx="1"/>
          </p:nvPr>
        </p:nvSpPr>
        <p:spPr/>
        <p:txBody>
          <a:bodyPr/>
          <a:lstStyle/>
          <a:p>
            <a:r>
              <a:rPr lang="ja-JP" altLang="en-US"/>
              <a:t>複数のコースで同じ教材や課題を使う場合，コースをグルーピングしておくと，</a:t>
            </a:r>
            <a:r>
              <a:rPr lang="en-US" altLang="ja-JP" dirty="0"/>
              <a:t>1</a:t>
            </a:r>
            <a:r>
              <a:rPr lang="ja-JP" altLang="en-US"/>
              <a:t>回の操作で全コースに同じコンテンツを登録できます</a:t>
            </a:r>
            <a:endParaRPr lang="en-US" altLang="ja-JP" dirty="0"/>
          </a:p>
          <a:p>
            <a:pPr lvl="1"/>
            <a:r>
              <a:rPr lang="en-US" altLang="ja-JP" dirty="0"/>
              <a:t>UTAS</a:t>
            </a:r>
            <a:r>
              <a:rPr lang="ja-JP" altLang="en-US"/>
              <a:t>で，最初から合併科目（複数看板科目）として登録されていると，</a:t>
            </a:r>
            <a:r>
              <a:rPr lang="en-US" altLang="ja-JP" dirty="0"/>
              <a:t>ITC-LMS </a:t>
            </a:r>
            <a:r>
              <a:rPr lang="ja-JP" altLang="en-US"/>
              <a:t>で自動的にグルーピングされます</a:t>
            </a:r>
            <a:endParaRPr lang="en-US" altLang="ja-JP" dirty="0"/>
          </a:p>
          <a:p>
            <a:pPr lvl="1"/>
            <a:r>
              <a:rPr lang="ja-JP" altLang="en-US"/>
              <a:t>それ以外の場合，手動でグルーピングを行うこともできます</a:t>
            </a:r>
            <a:endParaRPr lang="en-US" altLang="ja-JP" dirty="0"/>
          </a:p>
          <a:p>
            <a:pPr lvl="1"/>
            <a:r>
              <a:rPr lang="ja-JP" altLang="en-US"/>
              <a:t>ただし，履修生の重複があったり，複数コースに既に教材，課題などが登録されていると，グルーピングはできません</a:t>
            </a:r>
            <a:r>
              <a:rPr lang="en-US" altLang="ja-JP" dirty="0"/>
              <a:t> </a:t>
            </a:r>
          </a:p>
        </p:txBody>
      </p:sp>
      <p:sp>
        <p:nvSpPr>
          <p:cNvPr id="4" name="日付プレースホルダー 3">
            <a:extLst>
              <a:ext uri="{FF2B5EF4-FFF2-40B4-BE49-F238E27FC236}">
                <a16:creationId xmlns:a16="http://schemas.microsoft.com/office/drawing/2014/main" id="{DBE50697-25D5-2FBE-0102-0636978446F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BF3C5AB-603F-7E02-E657-72891D059AE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3344950-8597-DE7E-CD3D-3D792DDC4A27}"/>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707EA2EA-A549-D3BF-B9FF-4B072296CD2D}"/>
              </a:ext>
            </a:extLst>
          </p:cNvPr>
          <p:cNvSpPr/>
          <p:nvPr/>
        </p:nvSpPr>
        <p:spPr>
          <a:xfrm>
            <a:off x="251520" y="5077698"/>
            <a:ext cx="928539" cy="1015598"/>
          </a:xfrm>
          <a:prstGeom prst="rect">
            <a:avLst/>
          </a:prstGeom>
        </p:spPr>
        <p:txBody>
          <a:bodyPr wrap="square">
            <a:spAutoFit/>
          </a:bodyPr>
          <a:lstStyle/>
          <a:p>
            <a:r>
              <a:rPr lang="ja-JP" altLang="en-US" sz="6000"/>
              <a:t>🙇‍♂️</a:t>
            </a:r>
          </a:p>
        </p:txBody>
      </p:sp>
      <p:sp>
        <p:nvSpPr>
          <p:cNvPr id="27" name="正方形/長方形 26">
            <a:extLst>
              <a:ext uri="{FF2B5EF4-FFF2-40B4-BE49-F238E27FC236}">
                <a16:creationId xmlns:a16="http://schemas.microsoft.com/office/drawing/2014/main" id="{306FF483-A9DE-FF2C-9A5B-760F6F4FDCDB}"/>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8178BADB-7429-3971-B9DE-C4EF3B221256}"/>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11706B71-8F56-B956-A006-BC6EEE63195C}"/>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0" name="正方形/長方形 29">
            <a:extLst>
              <a:ext uri="{FF2B5EF4-FFF2-40B4-BE49-F238E27FC236}">
                <a16:creationId xmlns:a16="http://schemas.microsoft.com/office/drawing/2014/main" id="{1E6A1F71-4D4A-DD3D-5E47-2D418FC27E3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47172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E46AB50-E873-A8B5-FEBC-AE917A09F2E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7C237EB3-9A21-5824-48BD-A394403FF443}"/>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BA49D06C-9961-BE19-DB78-1EC97EC003E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568B62A8-4FE2-E815-8D8C-7F119F59489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BA88D10B-F4C4-8E98-C82E-C1D83A4580A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767A65E6-4249-C88F-D00A-8A115B2BFBC8}"/>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FBC63D7-04F9-8656-EFA7-2CF306199AE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A4DC5F2A-1115-CC90-406C-30692A9FE4E0}"/>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E0C1CD1-19D8-7BF9-44DB-910399C29FC2}"/>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80602681-0B3D-64CF-5C18-C685C2940F0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033808C7-456C-C845-93A2-9C8F193AFFA1}"/>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F344ECDE-B3FF-4CF2-6BBA-10BA44607D68}"/>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4FDBF0A-D7FE-6034-2271-9243C6FDB5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7CD4EBC1-463E-AFD4-6825-D7981713EB89}"/>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CFB7AC2-67D6-F5D3-176B-135E706B899C}"/>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3C0F46C7-0E66-5AC8-777D-B8B66E3539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CE812FEA-8B64-22E4-6E3E-F123C92A26A7}"/>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3A90F08B-9E73-AE88-D58B-433A6303F133}"/>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4AEE148-AA8C-CF8E-2F68-8DDB4906FF7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F5637A00-0819-D4E9-9E73-44929E9D642F}"/>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8E33CC88-1904-13FD-30B1-A7EA9A462C62}"/>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ただし，正解は一つしか指定できません</a:t>
            </a:r>
            <a:endParaRPr lang="en-US" altLang="ja-JP" dirty="0"/>
          </a:p>
          <a:p>
            <a:pPr lvl="1"/>
            <a:r>
              <a:rPr lang="ja-JP" altLang="en-US"/>
              <a:t>穴埋め式の自動採点では，解答の先頭と末尾の空白文字を無視します</a:t>
            </a:r>
            <a:endParaRPr lang="en-US" altLang="ja-JP" dirty="0"/>
          </a:p>
          <a:p>
            <a:pPr lvl="1"/>
            <a:r>
              <a:rPr lang="ja-JP" altLang="en-US"/>
              <a:t>手動での訂正は，画面上でも，ファイルのアップロードでも可能です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BD0B5399-0043-277C-D389-6EA2A2448683}"/>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799B40A8-7D60-9A1C-5821-B57739CE754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ED4C4E2-13FA-7A94-4062-3AB23940E0CC}"/>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
        <p:nvSpPr>
          <p:cNvPr id="26" name="正方形/長方形 25">
            <a:extLst>
              <a:ext uri="{FF2B5EF4-FFF2-40B4-BE49-F238E27FC236}">
                <a16:creationId xmlns:a16="http://schemas.microsoft.com/office/drawing/2014/main" id="{465A6BB6-850B-6A7E-DC5C-596965030E9A}"/>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C26590BB-A9E4-3A8C-EF9C-3308B30372AF}"/>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E8DF22EA-2ADD-92C5-0276-8D826AC57DE9}"/>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正方形/長方形 28">
            <a:extLst>
              <a:ext uri="{FF2B5EF4-FFF2-40B4-BE49-F238E27FC236}">
                <a16:creationId xmlns:a16="http://schemas.microsoft.com/office/drawing/2014/main" id="{7A22E960-CA7E-C774-7D62-9C4D0653F901}"/>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0" name="図 29" descr="グラフィカル ユーザー インターフェイス, テキスト, アプリケーション&#10;&#10;自動的に生成された説明">
            <a:extLst>
              <a:ext uri="{FF2B5EF4-FFF2-40B4-BE49-F238E27FC236}">
                <a16:creationId xmlns:a16="http://schemas.microsoft.com/office/drawing/2014/main" id="{F3A17E56-55F5-07EE-923E-F126B383B6B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02430" y="3741439"/>
            <a:ext cx="4701540" cy="2575560"/>
          </a:xfrm>
          <a:prstGeom prst="rect">
            <a:avLst/>
          </a:prstGeom>
        </p:spPr>
      </p:pic>
      <p:sp>
        <p:nvSpPr>
          <p:cNvPr id="31" name="正方形/長方形 30">
            <a:extLst>
              <a:ext uri="{FF2B5EF4-FFF2-40B4-BE49-F238E27FC236}">
                <a16:creationId xmlns:a16="http://schemas.microsoft.com/office/drawing/2014/main" id="{66DDF017-7E56-F23E-2C8F-1B1D98B93BDB}"/>
              </a:ext>
            </a:extLst>
          </p:cNvPr>
          <p:cNvSpPr/>
          <p:nvPr/>
        </p:nvSpPr>
        <p:spPr>
          <a:xfrm>
            <a:off x="4202430" y="5297254"/>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993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FBCB0-D518-4CC1-6990-731902BC67B9}"/>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B6566AAF-490E-D5E3-C99F-5AE94066132A}"/>
              </a:ext>
            </a:extLst>
          </p:cNvPr>
          <p:cNvSpPr>
            <a:spLocks noGrp="1"/>
          </p:cNvSpPr>
          <p:nvPr>
            <p:ph idx="1"/>
          </p:nvPr>
        </p:nvSpPr>
        <p:spPr/>
        <p:txBody>
          <a:bodyPr/>
          <a:lstStyle/>
          <a:p>
            <a:r>
              <a:rPr lang="en-US" altLang="ja-JP" dirty="0"/>
              <a:t>2020</a:t>
            </a:r>
            <a:r>
              <a:rPr lang="ja-JP" altLang="en-US"/>
              <a:t>年度の授業の完全オンライン化により，ここで紹介したシステムが多用されるようになりました</a:t>
            </a:r>
            <a:endParaRPr lang="en-US" altLang="ja-JP" dirty="0"/>
          </a:p>
          <a:p>
            <a:r>
              <a:rPr lang="ja-JP" altLang="en-US"/>
              <a:t>最近は対面の比率が増えていますが，たとえば，以下のような利用方法は，今後も意義があるでしょう</a:t>
            </a:r>
            <a:endParaRPr lang="en-US" altLang="ja-JP" dirty="0"/>
          </a:p>
          <a:p>
            <a:pPr lvl="1"/>
            <a:r>
              <a:rPr lang="ja-JP" altLang="en-US"/>
              <a:t>予習・復習用のオンデマンドビデオ教材を</a:t>
            </a:r>
            <a:r>
              <a:rPr lang="en-US" altLang="ja-JP" dirty="0"/>
              <a:t> Zoom </a:t>
            </a:r>
            <a:r>
              <a:rPr lang="ja-JP" altLang="en-US"/>
              <a:t>の録画機能を使って作成する</a:t>
            </a:r>
            <a:endParaRPr lang="en-US" altLang="ja-JP" dirty="0"/>
          </a:p>
          <a:p>
            <a:pPr lvl="1"/>
            <a:r>
              <a:rPr lang="ja-JP" altLang="en-US"/>
              <a:t>教材配布や課題提出を</a:t>
            </a:r>
            <a:r>
              <a:rPr lang="en-US" altLang="ja-JP" dirty="0"/>
              <a:t> ITC-LMS </a:t>
            </a:r>
            <a:r>
              <a:rPr lang="ja-JP" altLang="en-US"/>
              <a:t>で行う</a:t>
            </a:r>
            <a:endParaRPr lang="en-US" altLang="ja-JP" dirty="0"/>
          </a:p>
          <a:p>
            <a:pPr lvl="1"/>
            <a:r>
              <a:rPr lang="ja-JP" altLang="en-US"/>
              <a:t>授業時間中に小テストを</a:t>
            </a:r>
            <a:r>
              <a:rPr lang="en-US" altLang="ja-JP" dirty="0"/>
              <a:t> ITC-LMS </a:t>
            </a:r>
            <a:r>
              <a:rPr lang="ja-JP" altLang="en-US"/>
              <a:t>で行う</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A36BAA40-C6E8-9A13-0B20-446CAA9B190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817B37E3-41B5-6D4E-2A7D-D34700C2B195}"/>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E7C5CBF-DB36-3B48-F97F-F63E1941C07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Tree>
    <p:extLst>
      <p:ext uri="{BB962C8B-B14F-4D97-AF65-F5344CB8AC3E}">
        <p14:creationId xmlns:p14="http://schemas.microsoft.com/office/powerpoint/2010/main" val="3125311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90904727-B5B4-1AFE-A6D5-B815C0377A2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7EE09875-CDD9-1612-BAAC-BC4BAB1CCCD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033CD3A-A0C5-FC04-5DCF-80D557DDAB6E}"/>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57BE8186-373E-DB03-BC0D-D0601C11D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2" y="1700808"/>
            <a:ext cx="9049022" cy="3784136"/>
          </a:xfrm>
          <a:prstGeom prst="rect">
            <a:avLst/>
          </a:prstGeom>
          <a:ln>
            <a:solidFill>
              <a:srgbClr val="7030A0"/>
            </a:solidFill>
          </a:ln>
        </p:spPr>
      </p:pic>
      <p:sp>
        <p:nvSpPr>
          <p:cNvPr id="9" name="正方形/長方形 8">
            <a:extLst>
              <a:ext uri="{FF2B5EF4-FFF2-40B4-BE49-F238E27FC236}">
                <a16:creationId xmlns:a16="http://schemas.microsoft.com/office/drawing/2014/main" id="{5E373C6D-23B0-D8F0-AE91-09EF05B9C45E}"/>
              </a:ext>
            </a:extLst>
          </p:cNvPr>
          <p:cNvSpPr/>
          <p:nvPr/>
        </p:nvSpPr>
        <p:spPr>
          <a:xfrm>
            <a:off x="1691680" y="4005064"/>
            <a:ext cx="4968552"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吹き出し 9">
            <a:extLst>
              <a:ext uri="{FF2B5EF4-FFF2-40B4-BE49-F238E27FC236}">
                <a16:creationId xmlns:a16="http://schemas.microsoft.com/office/drawing/2014/main" id="{16418FAA-C597-8330-42A7-41E3042B8A46}"/>
              </a:ext>
            </a:extLst>
          </p:cNvPr>
          <p:cNvSpPr/>
          <p:nvPr/>
        </p:nvSpPr>
        <p:spPr>
          <a:xfrm>
            <a:off x="6419442" y="2289044"/>
            <a:ext cx="2401030" cy="1122942"/>
          </a:xfrm>
          <a:prstGeom prst="wedgeRoundRectCallout">
            <a:avLst>
              <a:gd name="adj1" fmla="val -41673"/>
              <a:gd name="adj2" fmla="val 1009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残念ですが，こんな便利機能（？）はありません</a:t>
            </a:r>
            <a:endParaRPr lang="en-US" altLang="ja-JP" sz="2000" dirty="0"/>
          </a:p>
        </p:txBody>
      </p:sp>
      <p:grpSp>
        <p:nvGrpSpPr>
          <p:cNvPr id="11" name="グループ化 10">
            <a:extLst>
              <a:ext uri="{FF2B5EF4-FFF2-40B4-BE49-F238E27FC236}">
                <a16:creationId xmlns:a16="http://schemas.microsoft.com/office/drawing/2014/main" id="{A0441CF3-599C-41E3-ED81-7682D0ABFBDB}"/>
              </a:ext>
            </a:extLst>
          </p:cNvPr>
          <p:cNvGrpSpPr/>
          <p:nvPr/>
        </p:nvGrpSpPr>
        <p:grpSpPr>
          <a:xfrm>
            <a:off x="6588224" y="15542"/>
            <a:ext cx="2501280" cy="644461"/>
            <a:chOff x="5432073" y="2373993"/>
            <a:chExt cx="2501280" cy="644461"/>
          </a:xfrm>
        </p:grpSpPr>
        <p:sp>
          <p:nvSpPr>
            <p:cNvPr id="12" name="矢印: 上 11">
              <a:extLst>
                <a:ext uri="{FF2B5EF4-FFF2-40B4-BE49-F238E27FC236}">
                  <a16:creationId xmlns:a16="http://schemas.microsoft.com/office/drawing/2014/main" id="{A059EC4A-09DE-FCC1-6F1D-F3FA664CAD9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矢印: 上 12">
              <a:extLst>
                <a:ext uri="{FF2B5EF4-FFF2-40B4-BE49-F238E27FC236}">
                  <a16:creationId xmlns:a16="http://schemas.microsoft.com/office/drawing/2014/main" id="{2819E64B-239C-E2AA-0163-59CDE9E75C7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4" name="矢印: 上 13">
              <a:extLst>
                <a:ext uri="{FF2B5EF4-FFF2-40B4-BE49-F238E27FC236}">
                  <a16:creationId xmlns:a16="http://schemas.microsoft.com/office/drawing/2014/main" id="{377C4E7A-8C7C-4A65-A81D-C3A289E986A5}"/>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5" name="矢印: 上 15">
              <a:extLst>
                <a:ext uri="{FF2B5EF4-FFF2-40B4-BE49-F238E27FC236}">
                  <a16:creationId xmlns:a16="http://schemas.microsoft.com/office/drawing/2014/main" id="{60B3F534-F294-3D82-B5EA-38BDE19BD078}"/>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 name="矢印: 上 34">
              <a:extLst>
                <a:ext uri="{FF2B5EF4-FFF2-40B4-BE49-F238E27FC236}">
                  <a16:creationId xmlns:a16="http://schemas.microsoft.com/office/drawing/2014/main" id="{61830E76-8880-60C1-CF25-3B458791DE7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 name="正方形/長方形 4">
              <a:extLst>
                <a:ext uri="{FF2B5EF4-FFF2-40B4-BE49-F238E27FC236}">
                  <a16:creationId xmlns:a16="http://schemas.microsoft.com/office/drawing/2014/main" id="{10C00751-1AB2-5E2A-E4DC-E13FB878CF4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8" name="グループ化 17">
              <a:extLst>
                <a:ext uri="{FF2B5EF4-FFF2-40B4-BE49-F238E27FC236}">
                  <a16:creationId xmlns:a16="http://schemas.microsoft.com/office/drawing/2014/main" id="{D4EEC1C7-E4DB-4660-B6EE-189A4921D209}"/>
                </a:ext>
              </a:extLst>
            </p:cNvPr>
            <p:cNvGrpSpPr/>
            <p:nvPr/>
          </p:nvGrpSpPr>
          <p:grpSpPr>
            <a:xfrm>
              <a:off x="5432073" y="2373993"/>
              <a:ext cx="2501280" cy="439964"/>
              <a:chOff x="5432073" y="2373993"/>
              <a:chExt cx="2501280" cy="439964"/>
            </a:xfrm>
          </p:grpSpPr>
          <p:sp>
            <p:nvSpPr>
              <p:cNvPr id="19" name="正方形/長方形 9">
                <a:extLst>
                  <a:ext uri="{FF2B5EF4-FFF2-40B4-BE49-F238E27FC236}">
                    <a16:creationId xmlns:a16="http://schemas.microsoft.com/office/drawing/2014/main" id="{8378D567-174B-8F56-A7F7-FBA663691EB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20" name="正方形/長方形 8">
                <a:extLst>
                  <a:ext uri="{FF2B5EF4-FFF2-40B4-BE49-F238E27FC236}">
                    <a16:creationId xmlns:a16="http://schemas.microsoft.com/office/drawing/2014/main" id="{FE389E9B-CA62-8E81-705D-CC4148AB3ABC}"/>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21" name="グループ化 20">
                <a:extLst>
                  <a:ext uri="{FF2B5EF4-FFF2-40B4-BE49-F238E27FC236}">
                    <a16:creationId xmlns:a16="http://schemas.microsoft.com/office/drawing/2014/main" id="{BE1C3F37-6E41-BE5C-FA80-DFE0E1752F22}"/>
                  </a:ext>
                </a:extLst>
              </p:cNvPr>
              <p:cNvGrpSpPr/>
              <p:nvPr/>
            </p:nvGrpSpPr>
            <p:grpSpPr>
              <a:xfrm>
                <a:off x="5432073" y="2378013"/>
                <a:ext cx="475115" cy="431924"/>
                <a:chOff x="481382" y="4128535"/>
                <a:chExt cx="1584000" cy="1440000"/>
              </a:xfrm>
            </p:grpSpPr>
            <p:sp>
              <p:nvSpPr>
                <p:cNvPr id="28" name="正方形/長方形 5">
                  <a:extLst>
                    <a:ext uri="{FF2B5EF4-FFF2-40B4-BE49-F238E27FC236}">
                      <a16:creationId xmlns:a16="http://schemas.microsoft.com/office/drawing/2014/main" id="{F75FC00E-DBAA-6BBC-AC05-47FCE4165C0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9" name="Picture 2">
                  <a:extLst>
                    <a:ext uri="{FF2B5EF4-FFF2-40B4-BE49-F238E27FC236}">
                      <a16:creationId xmlns:a16="http://schemas.microsoft.com/office/drawing/2014/main" id="{208BCB1D-FA06-0E36-23C1-4E70779A3D9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6B6BFD4F-69F9-6F1C-9AFB-30C5EF4446A6}"/>
                  </a:ext>
                </a:extLst>
              </p:cNvPr>
              <p:cNvGrpSpPr/>
              <p:nvPr/>
            </p:nvGrpSpPr>
            <p:grpSpPr>
              <a:xfrm>
                <a:off x="5922308" y="2378013"/>
                <a:ext cx="475115" cy="431924"/>
                <a:chOff x="2123728" y="4094174"/>
                <a:chExt cx="1584000" cy="1440000"/>
              </a:xfrm>
            </p:grpSpPr>
            <p:sp>
              <p:nvSpPr>
                <p:cNvPr id="26" name="正方形/長方形 6">
                  <a:extLst>
                    <a:ext uri="{FF2B5EF4-FFF2-40B4-BE49-F238E27FC236}">
                      <a16:creationId xmlns:a16="http://schemas.microsoft.com/office/drawing/2014/main" id="{50B20492-606E-C4C2-67D8-C5826DE0FDB0}"/>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7" name="Picture 4" descr="ITC Learning Management System">
                  <a:extLst>
                    <a:ext uri="{FF2B5EF4-FFF2-40B4-BE49-F238E27FC236}">
                      <a16:creationId xmlns:a16="http://schemas.microsoft.com/office/drawing/2014/main" id="{E8B72820-83A4-D8B4-6C69-845C520C249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96FBEC9A-33C7-78BB-6A02-011A4611F9D2}"/>
                  </a:ext>
                </a:extLst>
              </p:cNvPr>
              <p:cNvGrpSpPr/>
              <p:nvPr/>
            </p:nvGrpSpPr>
            <p:grpSpPr>
              <a:xfrm>
                <a:off x="6412543" y="2378013"/>
                <a:ext cx="475115" cy="431924"/>
                <a:chOff x="3751026" y="4089184"/>
                <a:chExt cx="1584000" cy="1440000"/>
              </a:xfrm>
            </p:grpSpPr>
            <p:sp>
              <p:nvSpPr>
                <p:cNvPr id="24" name="正方形/長方形 36">
                  <a:extLst>
                    <a:ext uri="{FF2B5EF4-FFF2-40B4-BE49-F238E27FC236}">
                      <a16:creationId xmlns:a16="http://schemas.microsoft.com/office/drawing/2014/main" id="{0C8AD234-C0BA-04DC-592F-8248C4087A1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6" descr="Zoomのロゴ">
                  <a:extLst>
                    <a:ext uri="{FF2B5EF4-FFF2-40B4-BE49-F238E27FC236}">
                      <a16:creationId xmlns:a16="http://schemas.microsoft.com/office/drawing/2014/main" id="{CC7A3CF4-BBB9-1517-6777-F1B5EDFDC70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0" name="正方形/長方形 29">
            <a:extLst>
              <a:ext uri="{FF2B5EF4-FFF2-40B4-BE49-F238E27FC236}">
                <a16:creationId xmlns:a16="http://schemas.microsoft.com/office/drawing/2014/main" id="{C610A138-73D0-0628-4C9B-25A0138D858D}"/>
              </a:ext>
            </a:extLst>
          </p:cNvPr>
          <p:cNvSpPr/>
          <p:nvPr/>
        </p:nvSpPr>
        <p:spPr>
          <a:xfrm>
            <a:off x="7074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1" name="正方形/長方形 30">
            <a:extLst>
              <a:ext uri="{FF2B5EF4-FFF2-40B4-BE49-F238E27FC236}">
                <a16:creationId xmlns:a16="http://schemas.microsoft.com/office/drawing/2014/main" id="{1BF4E120-5E1F-3518-0C37-C4768455390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2" name="正方形/長方形 31">
            <a:extLst>
              <a:ext uri="{FF2B5EF4-FFF2-40B4-BE49-F238E27FC236}">
                <a16:creationId xmlns:a16="http://schemas.microsoft.com/office/drawing/2014/main" id="{962B9904-C412-F5D4-47AA-1F56B503105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3" name="正方形/長方形 32">
            <a:extLst>
              <a:ext uri="{FF2B5EF4-FFF2-40B4-BE49-F238E27FC236}">
                <a16:creationId xmlns:a16="http://schemas.microsoft.com/office/drawing/2014/main" id="{EA77962F-B212-6225-6702-13F1B2C856F5}"/>
              </a:ext>
            </a:extLst>
          </p:cNvPr>
          <p:cNvSpPr/>
          <p:nvPr/>
        </p:nvSpPr>
        <p:spPr>
          <a:xfrm>
            <a:off x="7573152" y="5727"/>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91E1A71-4CBB-4334-8FBC-EF4A2C3E22AB}"/>
              </a:ext>
            </a:extLst>
          </p:cNvPr>
          <p:cNvSpPr>
            <a:spLocks noGrp="1"/>
          </p:cNvSpPr>
          <p:nvPr>
            <p:ph type="title"/>
          </p:nvPr>
        </p:nvSpPr>
        <p:spPr/>
        <p:txBody>
          <a:bodyPr/>
          <a:lstStyle/>
          <a:p>
            <a:r>
              <a:rPr kumimoji="1" lang="ja-JP" altLang="en-US"/>
              <a:t>コースグルーピング</a:t>
            </a:r>
          </a:p>
        </p:txBody>
      </p:sp>
      <p:sp>
        <p:nvSpPr>
          <p:cNvPr id="34" name="テキスト ボックス 33">
            <a:extLst>
              <a:ext uri="{FF2B5EF4-FFF2-40B4-BE49-F238E27FC236}">
                <a16:creationId xmlns:a16="http://schemas.microsoft.com/office/drawing/2014/main" id="{2684F251-615E-EE61-C040-EB404F99F7AA}"/>
              </a:ext>
            </a:extLst>
          </p:cNvPr>
          <p:cNvSpPr txBox="1"/>
          <p:nvPr/>
        </p:nvSpPr>
        <p:spPr>
          <a:xfrm>
            <a:off x="760428" y="5484944"/>
            <a:ext cx="792637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kumimoji="1" lang="en-US" altLang="ja-JP" dirty="0"/>
              <a:t>Microsoft Bing (https://</a:t>
            </a:r>
            <a:r>
              <a:rPr kumimoji="1" lang="en-US" altLang="ja-JP" dirty="0" err="1"/>
              <a:t>www.bing.com</a:t>
            </a:r>
            <a:r>
              <a:rPr kumimoji="1" lang="en-US" altLang="ja-JP" dirty="0"/>
              <a:t>/) </a:t>
            </a:r>
            <a:r>
              <a:rPr lang="ja-JP" altLang="en-US"/>
              <a:t>に問い合わせた</a:t>
            </a:r>
            <a:r>
              <a:rPr kumimoji="1" lang="ja-JP" altLang="en-US"/>
              <a:t>結果</a:t>
            </a:r>
            <a:r>
              <a:rPr kumimoji="1" lang="en-US" altLang="ja-JP" dirty="0"/>
              <a:t>(2023</a:t>
            </a:r>
            <a:r>
              <a:rPr kumimoji="1" lang="ja-JP" altLang="en-US"/>
              <a:t>年</a:t>
            </a:r>
            <a:r>
              <a:rPr kumimoji="1" lang="en-US" altLang="ja-JP" dirty="0"/>
              <a:t>3</a:t>
            </a:r>
            <a:r>
              <a:rPr kumimoji="1" lang="ja-JP" altLang="en-US"/>
              <a:t>月</a:t>
            </a:r>
            <a:r>
              <a:rPr kumimoji="1" lang="en-US" altLang="ja-JP" dirty="0"/>
              <a:t>9</a:t>
            </a:r>
            <a:r>
              <a:rPr lang="ja-JP" altLang="en-US"/>
              <a:t>日</a:t>
            </a:r>
            <a:r>
              <a:rPr lang="en-US" altLang="ja-JP" dirty="0"/>
              <a:t>)</a:t>
            </a:r>
            <a:endParaRPr kumimoji="1" lang="ja-JP" altLang="en-US"/>
          </a:p>
        </p:txBody>
      </p:sp>
    </p:spTree>
    <p:extLst>
      <p:ext uri="{BB962C8B-B14F-4D97-AF65-F5344CB8AC3E}">
        <p14:creationId xmlns:p14="http://schemas.microsoft.com/office/powerpoint/2010/main" val="326432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43588-7832-0F58-B470-9D2FAB32DA5D}"/>
              </a:ext>
            </a:extLst>
          </p:cNvPr>
          <p:cNvSpPr>
            <a:spLocks noGrp="1"/>
          </p:cNvSpPr>
          <p:nvPr>
            <p:ph type="title"/>
          </p:nvPr>
        </p:nvSpPr>
        <p:spPr/>
        <p:txBody>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E029B972-0481-E716-BE04-2F5D7C262E36}"/>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で相談</a:t>
            </a:r>
            <a:endParaRPr lang="en-US" altLang="ja-JP" dirty="0"/>
          </a:p>
          <a:p>
            <a:pPr lvl="1"/>
            <a:r>
              <a:rPr lang="en-US" altLang="ja-JP" dirty="0"/>
              <a:t>Google </a:t>
            </a:r>
            <a:r>
              <a:rPr lang="ja-JP" altLang="en-US"/>
              <a:t>フォームで問い合わせ</a:t>
            </a:r>
          </a:p>
          <a:p>
            <a:endParaRPr kumimoji="1" lang="ja-JP" altLang="en-US"/>
          </a:p>
        </p:txBody>
      </p:sp>
      <p:sp>
        <p:nvSpPr>
          <p:cNvPr id="4" name="日付プレースホルダー 3">
            <a:extLst>
              <a:ext uri="{FF2B5EF4-FFF2-40B4-BE49-F238E27FC236}">
                <a16:creationId xmlns:a16="http://schemas.microsoft.com/office/drawing/2014/main" id="{FA875181-527D-DB6A-DF10-96377A597C7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0382F2BD-3F24-E624-6236-43C87DD506BE}"/>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659ADED-8C52-9477-319C-6FD8D5116E2D}"/>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2B5CAAE2-0DFC-D876-25C7-F77AF85D64D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570080" y="3491244"/>
            <a:ext cx="2016000" cy="2700000"/>
          </a:xfrm>
          <a:prstGeom prst="rect">
            <a:avLst/>
          </a:prstGeom>
          <a:ln>
            <a:solidFill>
              <a:srgbClr val="7030A0"/>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E779CEF2-BB4F-7830-85F5-845B53BFB46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24128" y="2564904"/>
            <a:ext cx="3265934" cy="3178408"/>
          </a:xfrm>
          <a:prstGeom prst="rect">
            <a:avLst/>
          </a:prstGeom>
        </p:spPr>
      </p:pic>
    </p:spTree>
    <p:extLst>
      <p:ext uri="{BB962C8B-B14F-4D97-AF65-F5344CB8AC3E}">
        <p14:creationId xmlns:p14="http://schemas.microsoft.com/office/powerpoint/2010/main" val="1505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16477-722B-6B3E-FD6F-F6E69CD1CA28}"/>
              </a:ext>
            </a:extLst>
          </p:cNvPr>
          <p:cNvSpPr>
            <a:spLocks noGrp="1"/>
          </p:cNvSpPr>
          <p:nvPr>
            <p:ph type="title"/>
          </p:nvPr>
        </p:nvSpPr>
        <p:spPr/>
        <p:txBody>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3F8E56A7-EDC9-2E43-7F50-511A702D1CD5}"/>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u="sng" dirty="0" err="1">
                <a:solidFill>
                  <a:srgbClr val="00B050"/>
                </a:solidFill>
              </a:rPr>
              <a:t>UTokyo</a:t>
            </a:r>
            <a:r>
              <a:rPr lang="en-US" altLang="ja-JP" u="sng" dirty="0">
                <a:solidFill>
                  <a:srgbClr val="00B050"/>
                </a:solidFill>
              </a:rPr>
              <a:t> Account </a:t>
            </a:r>
            <a:r>
              <a:rPr lang="ja-JP" altLang="en-US" u="sng">
                <a:solidFill>
                  <a:srgbClr val="00B050"/>
                </a:solidFill>
              </a:rPr>
              <a:t>だけで使えます</a:t>
            </a:r>
            <a:endParaRPr lang="en-US" altLang="ja-JP" u="sng" dirty="0">
              <a:solidFill>
                <a:srgbClr val="00B050"/>
              </a:solidFill>
            </a:endParaRPr>
          </a:p>
          <a:p>
            <a:pPr lvl="1"/>
            <a:r>
              <a:rPr lang="en-US" altLang="ja-JP" u="sng" dirty="0">
                <a:solidFill>
                  <a:srgbClr val="00B050"/>
                </a:solidFill>
              </a:rPr>
              <a:t>Slack </a:t>
            </a:r>
            <a:r>
              <a:rPr lang="ja-JP" altLang="en-US" u="sng">
                <a:solidFill>
                  <a:srgbClr val="00B050"/>
                </a:solidFill>
              </a:rPr>
              <a:t>は多要素認証が必須</a:t>
            </a:r>
            <a:endParaRPr kumimoji="1" lang="en-US" altLang="ja-JP" u="sng" dirty="0">
              <a:solidFill>
                <a:srgbClr val="00B050"/>
              </a:solidFill>
            </a:endParaRPr>
          </a:p>
          <a:p>
            <a:endParaRPr kumimoji="1" lang="ja-JP" altLang="en-US"/>
          </a:p>
        </p:txBody>
      </p:sp>
      <p:sp>
        <p:nvSpPr>
          <p:cNvPr id="4" name="日付プレースホルダー 3">
            <a:extLst>
              <a:ext uri="{FF2B5EF4-FFF2-40B4-BE49-F238E27FC236}">
                <a16:creationId xmlns:a16="http://schemas.microsoft.com/office/drawing/2014/main" id="{2239910C-CCF3-83EC-01C5-81E2ED40E987}"/>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1556F9F-8803-8569-D1FE-48CF55AA213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1EDBEB1-177D-C175-F4C4-3C6F88AEEC62}"/>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
        <p:nvSpPr>
          <p:cNvPr id="7" name="正方形/長方形 6">
            <a:extLst>
              <a:ext uri="{FF2B5EF4-FFF2-40B4-BE49-F238E27FC236}">
                <a16:creationId xmlns:a16="http://schemas.microsoft.com/office/drawing/2014/main" id="{BCD4B5FA-B2A8-5072-12E7-36007B77149E}"/>
              </a:ext>
            </a:extLst>
          </p:cNvPr>
          <p:cNvSpPr/>
          <p:nvPr/>
        </p:nvSpPr>
        <p:spPr>
          <a:xfrm>
            <a:off x="1324710" y="269091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grpSp>
        <p:nvGrpSpPr>
          <p:cNvPr id="8" name="グループ化 7">
            <a:extLst>
              <a:ext uri="{FF2B5EF4-FFF2-40B4-BE49-F238E27FC236}">
                <a16:creationId xmlns:a16="http://schemas.microsoft.com/office/drawing/2014/main" id="{BB8E65E9-B9FE-1947-9B2A-7A42F081677B}"/>
              </a:ext>
            </a:extLst>
          </p:cNvPr>
          <p:cNvGrpSpPr/>
          <p:nvPr/>
        </p:nvGrpSpPr>
        <p:grpSpPr>
          <a:xfrm>
            <a:off x="469291" y="4088729"/>
            <a:ext cx="8339091" cy="2148583"/>
            <a:chOff x="469291" y="4088729"/>
            <a:chExt cx="8339091" cy="2148583"/>
          </a:xfrm>
        </p:grpSpPr>
        <p:grpSp>
          <p:nvGrpSpPr>
            <p:cNvPr id="9" name="グループ化 8">
              <a:extLst>
                <a:ext uri="{FF2B5EF4-FFF2-40B4-BE49-F238E27FC236}">
                  <a16:creationId xmlns:a16="http://schemas.microsoft.com/office/drawing/2014/main" id="{2C1FD164-82BD-0F83-333F-5E69AA91CB64}"/>
                </a:ext>
              </a:extLst>
            </p:cNvPr>
            <p:cNvGrpSpPr/>
            <p:nvPr/>
          </p:nvGrpSpPr>
          <p:grpSpPr>
            <a:xfrm>
              <a:off x="1006809" y="5573119"/>
              <a:ext cx="7313147" cy="223445"/>
              <a:chOff x="1006809" y="5590024"/>
              <a:chExt cx="7313147" cy="223445"/>
            </a:xfrm>
          </p:grpSpPr>
          <p:sp>
            <p:nvSpPr>
              <p:cNvPr id="27" name="矢印: 上 11">
                <a:extLst>
                  <a:ext uri="{FF2B5EF4-FFF2-40B4-BE49-F238E27FC236}">
                    <a16:creationId xmlns:a16="http://schemas.microsoft.com/office/drawing/2014/main" id="{70E46E3A-E65F-83C3-74F8-2635DC3F0A95}"/>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2">
                <a:extLst>
                  <a:ext uri="{FF2B5EF4-FFF2-40B4-BE49-F238E27FC236}">
                    <a16:creationId xmlns:a16="http://schemas.microsoft.com/office/drawing/2014/main" id="{671FC03C-4F29-C730-943F-A87B2CB1C99C}"/>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3">
                <a:extLst>
                  <a:ext uri="{FF2B5EF4-FFF2-40B4-BE49-F238E27FC236}">
                    <a16:creationId xmlns:a16="http://schemas.microsoft.com/office/drawing/2014/main" id="{A575CDD5-DCAE-2FF5-E027-EDE7EF7DC505}"/>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15">
                <a:extLst>
                  <a:ext uri="{FF2B5EF4-FFF2-40B4-BE49-F238E27FC236}">
                    <a16:creationId xmlns:a16="http://schemas.microsoft.com/office/drawing/2014/main" id="{0630056A-B79D-2B56-3343-D05FEE28117E}"/>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1" name="矢印: 上 34">
                <a:extLst>
                  <a:ext uri="{FF2B5EF4-FFF2-40B4-BE49-F238E27FC236}">
                    <a16:creationId xmlns:a16="http://schemas.microsoft.com/office/drawing/2014/main" id="{1E8C5FEE-D9E5-4B6A-957C-1E67790CEC81}"/>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10" name="グループ化 9">
              <a:extLst>
                <a:ext uri="{FF2B5EF4-FFF2-40B4-BE49-F238E27FC236}">
                  <a16:creationId xmlns:a16="http://schemas.microsoft.com/office/drawing/2014/main" id="{F13F3294-0A69-317F-4036-D69BEC538004}"/>
                </a:ext>
              </a:extLst>
            </p:cNvPr>
            <p:cNvGrpSpPr/>
            <p:nvPr/>
          </p:nvGrpSpPr>
          <p:grpSpPr>
            <a:xfrm>
              <a:off x="470036" y="5814150"/>
              <a:ext cx="8337600" cy="423162"/>
              <a:chOff x="457200" y="5814150"/>
              <a:chExt cx="8337600" cy="423162"/>
            </a:xfrm>
          </p:grpSpPr>
          <p:sp>
            <p:nvSpPr>
              <p:cNvPr id="25" name="正方形/長方形 4">
                <a:extLst>
                  <a:ext uri="{FF2B5EF4-FFF2-40B4-BE49-F238E27FC236}">
                    <a16:creationId xmlns:a16="http://schemas.microsoft.com/office/drawing/2014/main" id="{F372511F-E9FB-A0D8-5ED4-0A921C5FBB1F}"/>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6" name="四角形: 角を丸くする 26">
                <a:extLst>
                  <a:ext uri="{FF2B5EF4-FFF2-40B4-BE49-F238E27FC236}">
                    <a16:creationId xmlns:a16="http://schemas.microsoft.com/office/drawing/2014/main" id="{C453E416-081C-5FCE-23A8-F70F67E6C063}"/>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11" name="グループ化 10">
              <a:extLst>
                <a:ext uri="{FF2B5EF4-FFF2-40B4-BE49-F238E27FC236}">
                  <a16:creationId xmlns:a16="http://schemas.microsoft.com/office/drawing/2014/main" id="{38FA7AF3-A25A-E9C4-A744-879A7AD9E78B}"/>
                </a:ext>
              </a:extLst>
            </p:cNvPr>
            <p:cNvGrpSpPr/>
            <p:nvPr/>
          </p:nvGrpSpPr>
          <p:grpSpPr>
            <a:xfrm>
              <a:off x="469291" y="4088729"/>
              <a:ext cx="8339091" cy="1466805"/>
              <a:chOff x="481382" y="4088729"/>
              <a:chExt cx="8339091" cy="1466805"/>
            </a:xfrm>
          </p:grpSpPr>
          <p:sp>
            <p:nvSpPr>
              <p:cNvPr id="12" name="四角形: 角を丸くする 26">
                <a:extLst>
                  <a:ext uri="{FF2B5EF4-FFF2-40B4-BE49-F238E27FC236}">
                    <a16:creationId xmlns:a16="http://schemas.microsoft.com/office/drawing/2014/main" id="{2322BEAE-DC96-7B34-6A00-3B4BC62FD7CB}"/>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3" name="正方形/長方形 9">
                <a:extLst>
                  <a:ext uri="{FF2B5EF4-FFF2-40B4-BE49-F238E27FC236}">
                    <a16:creationId xmlns:a16="http://schemas.microsoft.com/office/drawing/2014/main" id="{6EECC748-3196-996F-4AE5-A144E1F654CB}"/>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4" name="正方形/長方形 8">
                <a:extLst>
                  <a:ext uri="{FF2B5EF4-FFF2-40B4-BE49-F238E27FC236}">
                    <a16:creationId xmlns:a16="http://schemas.microsoft.com/office/drawing/2014/main" id="{35D619CC-DADB-B660-EA45-770A03600AD8}"/>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5" name="グループ化 14">
                <a:extLst>
                  <a:ext uri="{FF2B5EF4-FFF2-40B4-BE49-F238E27FC236}">
                    <a16:creationId xmlns:a16="http://schemas.microsoft.com/office/drawing/2014/main" id="{FF50F99E-3C98-C499-4F30-78DB8642A591}"/>
                  </a:ext>
                </a:extLst>
              </p:cNvPr>
              <p:cNvGrpSpPr/>
              <p:nvPr/>
            </p:nvGrpSpPr>
            <p:grpSpPr>
              <a:xfrm>
                <a:off x="481382" y="4102131"/>
                <a:ext cx="1584000" cy="1440000"/>
                <a:chOff x="481382" y="4128535"/>
                <a:chExt cx="1584000" cy="1440000"/>
              </a:xfrm>
            </p:grpSpPr>
            <p:sp>
              <p:nvSpPr>
                <p:cNvPr id="23" name="正方形/長方形 5">
                  <a:extLst>
                    <a:ext uri="{FF2B5EF4-FFF2-40B4-BE49-F238E27FC236}">
                      <a16:creationId xmlns:a16="http://schemas.microsoft.com/office/drawing/2014/main" id="{80A9B869-F2A1-F8CC-C78A-76DCDD71ED72}"/>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4" name="Picture 2">
                  <a:extLst>
                    <a:ext uri="{FF2B5EF4-FFF2-40B4-BE49-F238E27FC236}">
                      <a16:creationId xmlns:a16="http://schemas.microsoft.com/office/drawing/2014/main" id="{728BFA77-8466-59AD-93A0-88834AE249B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7549CC50-8720-83F7-161D-8DD154B8D068}"/>
                  </a:ext>
                </a:extLst>
              </p:cNvPr>
              <p:cNvGrpSpPr/>
              <p:nvPr/>
            </p:nvGrpSpPr>
            <p:grpSpPr>
              <a:xfrm>
                <a:off x="2115791" y="4102131"/>
                <a:ext cx="1584000" cy="1440000"/>
                <a:chOff x="2123728" y="4094174"/>
                <a:chExt cx="1584000" cy="1440000"/>
              </a:xfrm>
            </p:grpSpPr>
            <p:sp>
              <p:nvSpPr>
                <p:cNvPr id="21" name="正方形/長方形 6">
                  <a:extLst>
                    <a:ext uri="{FF2B5EF4-FFF2-40B4-BE49-F238E27FC236}">
                      <a16:creationId xmlns:a16="http://schemas.microsoft.com/office/drawing/2014/main" id="{24857510-6DF2-4C72-5752-BC67AEF8195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2" name="Picture 4" descr="ITC Learning Management System">
                  <a:extLst>
                    <a:ext uri="{FF2B5EF4-FFF2-40B4-BE49-F238E27FC236}">
                      <a16:creationId xmlns:a16="http://schemas.microsoft.com/office/drawing/2014/main" id="{CEE63470-4FF2-409C-64CE-42098C21D33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グループ化 16">
                <a:extLst>
                  <a:ext uri="{FF2B5EF4-FFF2-40B4-BE49-F238E27FC236}">
                    <a16:creationId xmlns:a16="http://schemas.microsoft.com/office/drawing/2014/main" id="{9150A1C0-52F0-F741-67F2-80784CB9C76C}"/>
                  </a:ext>
                </a:extLst>
              </p:cNvPr>
              <p:cNvGrpSpPr/>
              <p:nvPr/>
            </p:nvGrpSpPr>
            <p:grpSpPr>
              <a:xfrm>
                <a:off x="3750200" y="4102131"/>
                <a:ext cx="1584000" cy="1440000"/>
                <a:chOff x="3751026" y="4089184"/>
                <a:chExt cx="1584000" cy="1440000"/>
              </a:xfrm>
            </p:grpSpPr>
            <p:sp>
              <p:nvSpPr>
                <p:cNvPr id="19" name="正方形/長方形 36">
                  <a:extLst>
                    <a:ext uri="{FF2B5EF4-FFF2-40B4-BE49-F238E27FC236}">
                      <a16:creationId xmlns:a16="http://schemas.microsoft.com/office/drawing/2014/main" id="{57F08BAA-2B06-6F81-181A-F1A26B18C30A}"/>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0" name="Picture 6" descr="Zoomのロゴ">
                  <a:extLst>
                    <a:ext uri="{FF2B5EF4-FFF2-40B4-BE49-F238E27FC236}">
                      <a16:creationId xmlns:a16="http://schemas.microsoft.com/office/drawing/2014/main" id="{452AC5B1-AED0-BFD6-47C2-1D6EE870068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四角形: 角を丸くする 26">
                <a:extLst>
                  <a:ext uri="{FF2B5EF4-FFF2-40B4-BE49-F238E27FC236}">
                    <a16:creationId xmlns:a16="http://schemas.microsoft.com/office/drawing/2014/main" id="{0970BD20-B1CB-AA2B-C5AD-6A17DAA6773A}"/>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Tree>
    <p:extLst>
      <p:ext uri="{BB962C8B-B14F-4D97-AF65-F5344CB8AC3E}">
        <p14:creationId xmlns:p14="http://schemas.microsoft.com/office/powerpoint/2010/main" val="65218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D5C541-1DC8-AB1F-921C-80919CAE891D}"/>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330DB25E-9491-F578-FAA1-83737D7D4CF0}"/>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スマホ用画面だと安田講堂は出ませんが</a:t>
            </a:r>
            <a:endParaRPr lang="en-US" altLang="ja-JP" dirty="0"/>
          </a:p>
        </p:txBody>
      </p:sp>
      <p:sp>
        <p:nvSpPr>
          <p:cNvPr id="4" name="日付プレースホルダー 3">
            <a:extLst>
              <a:ext uri="{FF2B5EF4-FFF2-40B4-BE49-F238E27FC236}">
                <a16:creationId xmlns:a16="http://schemas.microsoft.com/office/drawing/2014/main" id="{8D98B170-369E-529D-2750-F5F9CB0ACF7E}"/>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5D475113-9E38-1688-8B3D-199F1E69C38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53A1149-3F11-BACD-10AC-E9F009B85AE5}"/>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grpSp>
        <p:nvGrpSpPr>
          <p:cNvPr id="7" name="グループ化 6">
            <a:extLst>
              <a:ext uri="{FF2B5EF4-FFF2-40B4-BE49-F238E27FC236}">
                <a16:creationId xmlns:a16="http://schemas.microsoft.com/office/drawing/2014/main" id="{DA4AE850-1380-0435-CED1-F6CC857E5AD5}"/>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EFBC0A56-CD70-EF69-9A88-363901A76EB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8A255591-79FF-CF2B-F1CE-3F6631CF1D9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136005EE-27D1-BE50-437A-0A3951F41EF9}"/>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956DB9AF-4143-7B8D-4CD2-3E5658E10F1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B7365E7E-79C7-3EB1-8690-C8020325F53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51917B68-5327-B18A-59DB-7E34704120D3}"/>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95E8527C-D0B9-3D09-8B0B-C23118BF580E}"/>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3CBBED47-09B4-F3D4-8E5B-5636733E7B5E}"/>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CA45941E-8546-64FB-138E-A9ACD9E36031}"/>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B0F1B26D-ACA7-5176-4173-E9F42CDBE8BE}"/>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9AF0975-FA48-279A-AF8B-4D718B9D2AEB}"/>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899097D5-BD72-5E21-8BD2-FAC840E213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6B04727-BCF2-08C2-9918-CFE9FCE790B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CF98898A-C920-83A1-935D-9B9A6F4A902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62C7BD55-5C8A-F71F-50F8-3930E268C97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80758ABC-4F1E-D213-3E44-AD059F1D3335}"/>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B81D010A-C381-70B7-02DC-4785FA09ACCF}"/>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30F5C0D-5F8A-866E-1270-3936DA2E79D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19731875-7621-671D-D984-08AE7FDB6A02}"/>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図 26">
            <a:extLst>
              <a:ext uri="{FF2B5EF4-FFF2-40B4-BE49-F238E27FC236}">
                <a16:creationId xmlns:a16="http://schemas.microsoft.com/office/drawing/2014/main" id="{CED338C9-5618-5A0A-4729-B2E95F3D209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20096" y="3670675"/>
            <a:ext cx="4282803" cy="2602051"/>
          </a:xfrm>
          <a:prstGeom prst="rect">
            <a:avLst/>
          </a:prstGeom>
          <a:ln>
            <a:solidFill>
              <a:srgbClr val="7030A0"/>
            </a:solidFill>
          </a:ln>
        </p:spPr>
      </p:pic>
      <p:pic>
        <p:nvPicPr>
          <p:cNvPr id="28" name="図 27" descr="グラフィカル ユーザー インターフェイス, アプリケーション, Teams&#10;&#10;自動的に生成された説明">
            <a:extLst>
              <a:ext uri="{FF2B5EF4-FFF2-40B4-BE49-F238E27FC236}">
                <a16:creationId xmlns:a16="http://schemas.microsoft.com/office/drawing/2014/main" id="{FFA92189-5132-8015-60F9-64396791BCE9}"/>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502848" y="3645024"/>
            <a:ext cx="1371600" cy="2593566"/>
          </a:xfrm>
          <a:prstGeom prst="rect">
            <a:avLst/>
          </a:prstGeom>
          <a:ln>
            <a:solidFill>
              <a:srgbClr val="7030A0"/>
            </a:solidFill>
          </a:ln>
        </p:spPr>
      </p:pic>
    </p:spTree>
    <p:extLst>
      <p:ext uri="{BB962C8B-B14F-4D97-AF65-F5344CB8AC3E}">
        <p14:creationId xmlns:p14="http://schemas.microsoft.com/office/powerpoint/2010/main" val="1621727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E6A6BD-F086-5E0A-B562-E9012BDB0681}"/>
              </a:ext>
            </a:extLst>
          </p:cNvPr>
          <p:cNvSpPr>
            <a:spLocks noGrp="1"/>
          </p:cNvSpPr>
          <p:nvPr>
            <p:ph type="title"/>
          </p:nvPr>
        </p:nvSpPr>
        <p:spPr/>
        <p:txBody>
          <a:bodyPr/>
          <a:lstStyle/>
          <a:p>
            <a:r>
              <a:rPr lang="ja-JP" altLang="en-US"/>
              <a:t>初期設定</a:t>
            </a:r>
            <a:endParaRPr kumimoji="1" lang="ja-JP" altLang="en-US"/>
          </a:p>
        </p:txBody>
      </p:sp>
      <p:sp>
        <p:nvSpPr>
          <p:cNvPr id="3" name="コンテンツ プレースホルダー 2">
            <a:extLst>
              <a:ext uri="{FF2B5EF4-FFF2-40B4-BE49-F238E27FC236}">
                <a16:creationId xmlns:a16="http://schemas.microsoft.com/office/drawing/2014/main" id="{6DFA6CDE-39DD-BA27-D9C5-A4E6561F1AF2}"/>
              </a:ext>
            </a:extLst>
          </p:cNvPr>
          <p:cNvSpPr>
            <a:spLocks noGrp="1"/>
          </p:cNvSpPr>
          <p:nvPr>
            <p:ph idx="1"/>
          </p:nvPr>
        </p:nvSpPr>
        <p:spPr/>
        <p:txBody>
          <a:bodyPr/>
          <a:lstStyle/>
          <a:p>
            <a:r>
              <a:rPr lang="ja-JP" altLang="en-US"/>
              <a:t>新任の方は，初期パスワードの変更が必要です</a:t>
            </a:r>
            <a:endParaRPr lang="en-US" altLang="ja-JP" dirty="0"/>
          </a:p>
          <a:p>
            <a:r>
              <a:rPr lang="ja-JP" altLang="en-US"/>
              <a:t>多要素認証の設定を推奨します</a:t>
            </a:r>
            <a:endParaRPr lang="en-US" altLang="ja-JP" dirty="0"/>
          </a:p>
          <a:p>
            <a:pPr lvl="1"/>
            <a:r>
              <a:rPr lang="ja-JP" altLang="en-US" u="sng">
                <a:solidFill>
                  <a:srgbClr val="00B050"/>
                </a:solidFill>
              </a:rPr>
              <a:t>詳しくは第</a:t>
            </a:r>
            <a:r>
              <a:rPr lang="en-US" altLang="ja-JP" u="sng" dirty="0">
                <a:solidFill>
                  <a:srgbClr val="00B050"/>
                </a:solidFill>
              </a:rPr>
              <a:t>3</a:t>
            </a:r>
            <a:r>
              <a:rPr lang="ja-JP" altLang="en-US" u="sng">
                <a:solidFill>
                  <a:srgbClr val="00B050"/>
                </a:solidFill>
              </a:rPr>
              <a:t>部で</a:t>
            </a:r>
            <a:endParaRPr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7C21F05D-B4FC-3920-CBD0-1B6B5A842E60}"/>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F07C2BB2-CE89-F821-65D7-1795DA52B04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388BB4-7C5C-2C0F-5BB3-70669ABBCAF0}"/>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grpSp>
        <p:nvGrpSpPr>
          <p:cNvPr id="7" name="グループ化 6">
            <a:extLst>
              <a:ext uri="{FF2B5EF4-FFF2-40B4-BE49-F238E27FC236}">
                <a16:creationId xmlns:a16="http://schemas.microsoft.com/office/drawing/2014/main" id="{2D374D1A-7C50-D732-8520-91940DD45E42}"/>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1F6A0804-4A68-B604-02F6-97C100FCEA6B}"/>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FE743E63-D0F4-5C9D-8871-B08FCEEB506E}"/>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89DE029-FA00-3AB1-197F-4CEE7DD64175}"/>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42D2919-3B23-966A-8444-CB3D479DC09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A006AAB4-0E41-ABA1-B587-DA76173F0790}"/>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63A14A00-9833-BAF1-0A39-1F48F963A9F9}"/>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2872089C-29B3-D791-A75C-A2C70CE37C79}"/>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1780CC90-B967-2CA4-B9AF-D3199A1AE037}"/>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DA742DE-9809-E2DC-3EE9-25F1024C243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111C6DAF-1730-641F-820A-CBB67C2AD19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596CE96D-1F6A-935A-717C-1307497C7BA4}"/>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818313C5-3F4B-E9BC-1564-05CCC13FCB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572F211C-AF86-6A5A-B5F5-1B396E1A2B5C}"/>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D0D3C480-E538-54E2-44D5-49396FE1594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FCB7622-B49D-0F10-C106-9D7BB5D333C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25BA5878-E440-EA8A-E2E4-6DF103850F7A}"/>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9472429-19C6-80C1-317B-7B973FD72FC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EB8D1E0F-1CED-3D26-6A24-012296ED861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5F2E1074-9190-DB80-A2BA-1F86AF213082}"/>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図 2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F8F369C-6CD8-BF54-3549-76AD4176E3BB}"/>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674034" y="2492896"/>
            <a:ext cx="5334363" cy="3924000"/>
          </a:xfrm>
          <a:prstGeom prst="rect">
            <a:avLst/>
          </a:prstGeom>
          <a:ln>
            <a:solidFill>
              <a:srgbClr val="7030A0"/>
            </a:solidFill>
          </a:ln>
        </p:spPr>
      </p:pic>
      <p:sp>
        <p:nvSpPr>
          <p:cNvPr id="28" name="正方形/長方形 27">
            <a:extLst>
              <a:ext uri="{FF2B5EF4-FFF2-40B4-BE49-F238E27FC236}">
                <a16:creationId xmlns:a16="http://schemas.microsoft.com/office/drawing/2014/main" id="{86ADCEF4-FFD8-CDD1-E010-45C068962D4B}"/>
              </a:ext>
            </a:extLst>
          </p:cNvPr>
          <p:cNvSpPr/>
          <p:nvPr/>
        </p:nvSpPr>
        <p:spPr>
          <a:xfrm>
            <a:off x="4106082" y="5336776"/>
            <a:ext cx="1984157" cy="519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吹き出し 28">
            <a:extLst>
              <a:ext uri="{FF2B5EF4-FFF2-40B4-BE49-F238E27FC236}">
                <a16:creationId xmlns:a16="http://schemas.microsoft.com/office/drawing/2014/main" id="{7D169DEA-D35D-2A14-9DF9-16F63EC453CB}"/>
              </a:ext>
            </a:extLst>
          </p:cNvPr>
          <p:cNvSpPr/>
          <p:nvPr/>
        </p:nvSpPr>
        <p:spPr>
          <a:xfrm>
            <a:off x="539552" y="3434882"/>
            <a:ext cx="1764297" cy="504056"/>
          </a:xfrm>
          <a:prstGeom prst="wedgeRoundRectCallout">
            <a:avLst>
              <a:gd name="adj1" fmla="val 151000"/>
              <a:gd name="adj2" fmla="val 38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30" name="正方形/長方形 29">
            <a:extLst>
              <a:ext uri="{FF2B5EF4-FFF2-40B4-BE49-F238E27FC236}">
                <a16:creationId xmlns:a16="http://schemas.microsoft.com/office/drawing/2014/main" id="{F681DEC3-0F98-298C-EC70-9A4D52EB054E}"/>
              </a:ext>
            </a:extLst>
          </p:cNvPr>
          <p:cNvSpPr/>
          <p:nvPr/>
        </p:nvSpPr>
        <p:spPr>
          <a:xfrm>
            <a:off x="3098776" y="3455276"/>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spTree>
    <p:extLst>
      <p:ext uri="{BB962C8B-B14F-4D97-AF65-F5344CB8AC3E}">
        <p14:creationId xmlns:p14="http://schemas.microsoft.com/office/powerpoint/2010/main" val="244498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494DB65-289A-4927-7A37-7DD56DB9CD9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3E60AFC-54BA-A8A0-59D1-9EFBB4B2A2A1}"/>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D7D88BD8-BE20-5ED9-CE3F-528F68C578D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B746299-517A-3554-D650-516CD76B34F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B406939B-0D0F-80C8-C917-962F526E6B7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50222279-E217-9F7C-EF34-B68EC179E553}"/>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98A9F2F-F32F-D6E8-FFB0-A7136FF4EF1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86B920ED-F148-16C8-FF46-83E25C9F26F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BA9C3D57-58A1-140C-5532-FCE891CA6DF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A3C6F85-8D58-7B80-195E-D9BFC040131D}"/>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9DDA8B81-3CBA-F7D0-0EAC-CFF0C7DAEBE5}"/>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B1EF9D2E-9CBA-B171-380A-EEA7B4DFBB1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9C32967D-F4E9-DB3C-E35E-14872B39F1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E485651-5DFA-909A-FB9D-39B74F1B1B8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718CDCA7-BC2D-70D0-6B5C-C9060111999F}"/>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5FDF54A7-E70B-523A-AA06-5F6B291C58C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565554BD-A800-B8DC-95B1-25504713F35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2A3F28B9-2F86-4DD0-D69D-F4D2DF78754D}"/>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268379A8-5A94-759F-9A0E-E4CFB1CF029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9EA2E903-AA95-B303-B60A-94F61D27DF32}"/>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E0D47749-8A95-F8B6-C023-AF66AF048199}"/>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u="sng">
                <a:solidFill>
                  <a:srgbClr val="00B050"/>
                </a:solidFill>
              </a:rPr>
              <a:t>数字</a:t>
            </a:r>
            <a:r>
              <a:rPr lang="en-US" altLang="ja-JP" u="sng" dirty="0">
                <a:solidFill>
                  <a:srgbClr val="00B050"/>
                </a:solidFill>
              </a:rPr>
              <a:t>10</a:t>
            </a:r>
            <a:r>
              <a:rPr lang="ja-JP" altLang="en-US" u="sng">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7BAB3898-CE78-B878-FA97-F370DE42950A}"/>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E847DAD0-022D-9728-8063-F02CE95BF18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678184C-2B7E-3165-C7D1-4CD9C124A393}"/>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
        <p:nvSpPr>
          <p:cNvPr id="26" name="正方形/長方形 25">
            <a:extLst>
              <a:ext uri="{FF2B5EF4-FFF2-40B4-BE49-F238E27FC236}">
                <a16:creationId xmlns:a16="http://schemas.microsoft.com/office/drawing/2014/main" id="{020CDD0C-4DC3-5DD6-1040-1A2222D329F9}"/>
              </a:ext>
            </a:extLst>
          </p:cNvPr>
          <p:cNvSpPr/>
          <p:nvPr/>
        </p:nvSpPr>
        <p:spPr>
          <a:xfrm>
            <a:off x="6590402" y="533556"/>
            <a:ext cx="2498878" cy="136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7" name="コンテンツ プレースホルダー 19" descr="カレンダー が含まれている画像&#10;&#10;自動的に生成された説明">
            <a:extLst>
              <a:ext uri="{FF2B5EF4-FFF2-40B4-BE49-F238E27FC236}">
                <a16:creationId xmlns:a16="http://schemas.microsoft.com/office/drawing/2014/main" id="{F832B4DB-60E8-E8DF-013E-0932145F82A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00000" y="3204000"/>
            <a:ext cx="4216400" cy="2616200"/>
          </a:xfrm>
          <a:prstGeom prst="rect">
            <a:avLst/>
          </a:prstGeom>
        </p:spPr>
      </p:pic>
      <p:sp>
        <p:nvSpPr>
          <p:cNvPr id="28" name="正方形/長方形 27">
            <a:extLst>
              <a:ext uri="{FF2B5EF4-FFF2-40B4-BE49-F238E27FC236}">
                <a16:creationId xmlns:a16="http://schemas.microsoft.com/office/drawing/2014/main" id="{D8052422-5165-8B4C-B51B-14D9DC5D057A}"/>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吹き出し 28">
            <a:extLst>
              <a:ext uri="{FF2B5EF4-FFF2-40B4-BE49-F238E27FC236}">
                <a16:creationId xmlns:a16="http://schemas.microsoft.com/office/drawing/2014/main" id="{52BD4056-9347-EB18-C3E2-7DE8EE0E557C}"/>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spTree>
    <p:extLst>
      <p:ext uri="{BB962C8B-B14F-4D97-AF65-F5344CB8AC3E}">
        <p14:creationId xmlns:p14="http://schemas.microsoft.com/office/powerpoint/2010/main" val="325399551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17783</TotalTime>
  <Words>3085</Words>
  <Application>Microsoft Macintosh PowerPoint</Application>
  <PresentationFormat>画面に合わせる (4:3)</PresentationFormat>
  <Paragraphs>665</Paragraphs>
  <Slides>49</Slides>
  <Notes>1</Notes>
  <HiddenSlides>1</HiddenSlides>
  <MMClips>10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ユーザ名のさらなる罠</vt:lpstr>
      <vt:lpstr>非常勤講師の UTokyo Account</vt:lpstr>
      <vt:lpstr>UTAS</vt:lpstr>
      <vt:lpstr>UTAS</vt:lpstr>
      <vt:lpstr>UTAS</vt:lpstr>
      <vt:lpstr>Zoom</vt:lpstr>
      <vt:lpstr>サインイン</vt:lpstr>
      <vt:lpstr>ミーティングの設定</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学生からの連絡</vt:lpstr>
      <vt:lpstr>学生からの連絡</vt:lpstr>
      <vt:lpstr>学生からの連絡</vt:lpstr>
      <vt:lpstr>利用方法の統一</vt:lpstr>
      <vt:lpstr>課題やテストの出題</vt:lpstr>
      <vt:lpstr>課題やテストの出題</vt:lpstr>
      <vt:lpstr>オンライン授業情報の表示</vt:lpstr>
      <vt:lpstr>その他の注意事項</vt:lpstr>
      <vt:lpstr>更新の遅延</vt:lpstr>
      <vt:lpstr>UTAS の古い科目情報</vt:lpstr>
      <vt:lpstr>コースのグルーピング</vt:lpstr>
      <vt:lpstr>テストの自動採点</vt:lpstr>
      <vt:lpstr>おわりに</vt:lpstr>
      <vt:lpstr>コースグルーピング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1415</cp:revision>
  <cp:lastPrinted>2023-03-08T09:27:31Z</cp:lastPrinted>
  <dcterms:created xsi:type="dcterms:W3CDTF">2020-03-09T13:20:48Z</dcterms:created>
  <dcterms:modified xsi:type="dcterms:W3CDTF">2023-03-14T22:53:39Z</dcterms:modified>
</cp:coreProperties>
</file>